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6" r:id="rId3"/>
    <p:sldId id="260" r:id="rId4"/>
    <p:sldId id="261" r:id="rId5"/>
    <p:sldId id="262" r:id="rId6"/>
    <p:sldId id="263" r:id="rId7"/>
    <p:sldId id="264" r:id="rId8"/>
    <p:sldId id="265" r:id="rId9"/>
    <p:sldId id="259" r:id="rId10"/>
    <p:sldId id="258" r:id="rId11"/>
    <p:sldId id="266"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xmlns:mc="http://schemas.openxmlformats.org/markup-compatibility/2006" xmlns:a14="http://schemas.microsoft.com/office/drawing/2010/main" val="FF5050" mc:Ignorable=""/>
    <a:srgbClr xmlns:mc="http://schemas.openxmlformats.org/markup-compatibility/2006" xmlns:a14="http://schemas.microsoft.com/office/drawing/2010/main" val="FF0066" mc:Ignorabl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23EE02-4568-4D2C-A803-EF6081DA6291}" type="datetimeFigureOut">
              <a:rPr lang="fr-FR" smtClean="0"/>
              <a:pPr/>
              <a:t>14/05/2010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B758D9-41D5-4C1E-94E5-0B0EB414CBB4}" type="slidenum">
              <a:rPr lang="fr-FR" smtClean="0"/>
              <a:pPr/>
              <a:t>‹N°›</a:t>
            </a:fld>
            <a:endParaRPr lang="fr-FR"/>
          </a:p>
        </p:txBody>
      </p:sp>
    </p:spTree>
    <p:extLst>
      <p:ext uri="{BB962C8B-B14F-4D97-AF65-F5344CB8AC3E}">
        <p14:creationId xmlns:p14="http://schemas.microsoft.com/office/powerpoint/2010/main" val="3107919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ED11661-32A4-4DCB-86E5-1DC640579D54}" type="datetimeFigureOut">
              <a:rPr lang="fr-FR" smtClean="0"/>
              <a:pPr/>
              <a:t>14/05/2010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36F78C-3581-4543-9B8D-1D0637FDB17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ED11661-32A4-4DCB-86E5-1DC640579D54}" type="datetimeFigureOut">
              <a:rPr lang="fr-FR" smtClean="0"/>
              <a:pPr/>
              <a:t>14/05/2010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36F78C-3581-4543-9B8D-1D0637FDB17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ED11661-32A4-4DCB-86E5-1DC640579D54}" type="datetimeFigureOut">
              <a:rPr lang="fr-FR" smtClean="0"/>
              <a:pPr/>
              <a:t>14/05/2010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36F78C-3581-4543-9B8D-1D0637FDB17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ED11661-32A4-4DCB-86E5-1DC640579D54}" type="datetimeFigureOut">
              <a:rPr lang="fr-FR" smtClean="0"/>
              <a:pPr/>
              <a:t>14/05/2010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36F78C-3581-4543-9B8D-1D0637FDB17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ED11661-32A4-4DCB-86E5-1DC640579D54}" type="datetimeFigureOut">
              <a:rPr lang="fr-FR" smtClean="0"/>
              <a:pPr/>
              <a:t>14/05/2010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36F78C-3581-4543-9B8D-1D0637FDB17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ED11661-32A4-4DCB-86E5-1DC640579D54}" type="datetimeFigureOut">
              <a:rPr lang="fr-FR" smtClean="0"/>
              <a:pPr/>
              <a:t>14/05/2010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336F78C-3581-4543-9B8D-1D0637FDB17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ED11661-32A4-4DCB-86E5-1DC640579D54}" type="datetimeFigureOut">
              <a:rPr lang="fr-FR" smtClean="0"/>
              <a:pPr/>
              <a:t>14/05/2010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336F78C-3581-4543-9B8D-1D0637FDB17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ED11661-32A4-4DCB-86E5-1DC640579D54}" type="datetimeFigureOut">
              <a:rPr lang="fr-FR" smtClean="0"/>
              <a:pPr/>
              <a:t>14/05/2010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336F78C-3581-4543-9B8D-1D0637FDB17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ED11661-32A4-4DCB-86E5-1DC640579D54}" type="datetimeFigureOut">
              <a:rPr lang="fr-FR" smtClean="0"/>
              <a:pPr/>
              <a:t>14/05/2010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336F78C-3581-4543-9B8D-1D0637FDB17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ED11661-32A4-4DCB-86E5-1DC640579D54}" type="datetimeFigureOut">
              <a:rPr lang="fr-FR" smtClean="0"/>
              <a:pPr/>
              <a:t>14/05/2010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336F78C-3581-4543-9B8D-1D0637FDB17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ED11661-32A4-4DCB-86E5-1DC640579D54}" type="datetimeFigureOut">
              <a:rPr lang="fr-FR" smtClean="0"/>
              <a:pPr/>
              <a:t>14/05/2010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336F78C-3581-4543-9B8D-1D0637FDB17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lumMod val="50000"/>
                <a:lumOff val="5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D11661-32A4-4DCB-86E5-1DC640579D54}" type="datetimeFigureOut">
              <a:rPr lang="fr-FR" smtClean="0"/>
              <a:pPr/>
              <a:t>14/05/2010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36F78C-3581-4543-9B8D-1D0637FDB17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un.org/fr/" TargetMode="External"/><Relationship Id="rId2" Type="http://schemas.openxmlformats.org/officeDocument/2006/relationships/hyperlink" Target="http://fr.wikipedia.org/wiki/Organisation_des_Nations_unies"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slide" Target="slide8.xml"/><Relationship Id="rId7" Type="http://schemas.openxmlformats.org/officeDocument/2006/relationships/slide" Target="slide3.xml"/><Relationship Id="rId2" Type="http://schemas.openxmlformats.org/officeDocument/2006/relationships/slide" Target="slide7.xml"/><Relationship Id="rId1" Type="http://schemas.openxmlformats.org/officeDocument/2006/relationships/slideLayout" Target="../slideLayouts/slideLayout7.xml"/><Relationship Id="rId6" Type="http://schemas.openxmlformats.org/officeDocument/2006/relationships/image" Target="../media/image2.jpeg"/><Relationship Id="rId5" Type="http://schemas.openxmlformats.org/officeDocument/2006/relationships/slide" Target="slide4.xml"/><Relationship Id="rId10" Type="http://schemas.openxmlformats.org/officeDocument/2006/relationships/image" Target="../media/image4.jpeg"/><Relationship Id="rId4" Type="http://schemas.openxmlformats.org/officeDocument/2006/relationships/slide" Target="slide6.xml"/><Relationship Id="rId9" Type="http://schemas.openxmlformats.org/officeDocument/2006/relationships/slide" Target="slide9.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ln>
            <a:solidFill>
              <a:schemeClr val="tx2">
                <a:lumMod val="60000"/>
                <a:lumOff val="40000"/>
              </a:schemeClr>
            </a:solidFill>
          </a:ln>
        </p:spPr>
        <p:txBody>
          <a:bodyPr/>
          <a:lstStyle/>
          <a:p>
            <a:r>
              <a:rPr lang="fr-FR" dirty="0" smtClean="0">
                <a:solidFill>
                  <a:schemeClr val="tx2">
                    <a:lumMod val="40000"/>
                    <a:lumOff val="60000"/>
                  </a:schemeClr>
                </a:solidFill>
              </a:rPr>
              <a:t>Organisation des Nations Unies</a:t>
            </a:r>
            <a:endParaRPr lang="fr-FR" dirty="0">
              <a:solidFill>
                <a:schemeClr val="tx2">
                  <a:lumMod val="40000"/>
                  <a:lumOff val="60000"/>
                </a:schemeClr>
              </a:solidFill>
            </a:endParaRPr>
          </a:p>
        </p:txBody>
      </p:sp>
      <p:sp>
        <p:nvSpPr>
          <p:cNvPr id="2" name="ZoneTexte 1"/>
          <p:cNvSpPr txBox="1"/>
          <p:nvPr/>
        </p:nvSpPr>
        <p:spPr>
          <a:xfrm>
            <a:off x="5148064" y="6453336"/>
            <a:ext cx="3722429" cy="276999"/>
          </a:xfrm>
          <a:prstGeom prst="rect">
            <a:avLst/>
          </a:prstGeom>
          <a:noFill/>
        </p:spPr>
        <p:txBody>
          <a:bodyPr wrap="none" rtlCol="0">
            <a:spAutoFit/>
          </a:bodyPr>
          <a:lstStyle/>
          <a:p>
            <a:r>
              <a:rPr lang="fr-FR" sz="1200" dirty="0" smtClean="0"/>
              <a:t>F-X </a:t>
            </a:r>
            <a:r>
              <a:rPr lang="fr-FR" sz="1200" dirty="0" err="1" smtClean="0"/>
              <a:t>Delgendre</a:t>
            </a:r>
            <a:r>
              <a:rPr lang="fr-FR" sz="1200" dirty="0" smtClean="0"/>
              <a:t>, CTE, collège la </a:t>
            </a:r>
            <a:r>
              <a:rPr lang="fr-FR" sz="1200" dirty="0" err="1" smtClean="0"/>
              <a:t>Guicharde</a:t>
            </a:r>
            <a:r>
              <a:rPr lang="fr-FR" sz="1200" dirty="0" smtClean="0"/>
              <a:t>, Sanary sur Mer</a:t>
            </a:r>
            <a:endParaRPr lang="fr-FR" sz="1200"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060848"/>
            <a:ext cx="3695288" cy="3545167"/>
          </a:xfrm>
          <a:prstGeom prst="rect">
            <a:avLst/>
          </a:prstGeom>
          <a:effectLst>
            <a:reflection blurRad="6350" stA="52000" endA="300" endPos="35000" dir="5400000" sy="-100000" algn="bl" rotWithShape="0"/>
          </a:effectLst>
        </p:spPr>
      </p:pic>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Ellipse 5"/>
          <p:cNvSpPr/>
          <p:nvPr/>
        </p:nvSpPr>
        <p:spPr>
          <a:xfrm>
            <a:off x="2714612" y="2857496"/>
            <a:ext cx="3643338" cy="1643074"/>
          </a:xfrm>
          <a:prstGeom prst="ellipse">
            <a:avLst/>
          </a:prstGeom>
          <a:solidFill>
            <a:schemeClr val="bg1"/>
          </a:solidFill>
          <a:ln>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fr-FR" dirty="0" smtClean="0"/>
              <a:t>A</a:t>
            </a:r>
            <a:endParaRPr lang="fr-FR" dirty="0"/>
          </a:p>
        </p:txBody>
      </p:sp>
      <p:sp>
        <p:nvSpPr>
          <p:cNvPr id="8" name="Ellipse 7"/>
          <p:cNvSpPr/>
          <p:nvPr/>
        </p:nvSpPr>
        <p:spPr>
          <a:xfrm>
            <a:off x="3857620" y="5715016"/>
            <a:ext cx="1857388" cy="928694"/>
          </a:xfrm>
          <a:prstGeom prst="ellipse">
            <a:avLst/>
          </a:prstGeom>
          <a:solidFill>
            <a:schemeClr val="bg1"/>
          </a:solidFill>
          <a:ln>
            <a:solidFill>
              <a:schemeClr val="tx1"/>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sz="1200" b="1" dirty="0">
              <a:solidFill>
                <a:schemeClr val="tx1">
                  <a:lumMod val="75000"/>
                  <a:lumOff val="25000"/>
                </a:schemeClr>
              </a:solidFill>
            </a:endParaRPr>
          </a:p>
        </p:txBody>
      </p:sp>
      <p:sp>
        <p:nvSpPr>
          <p:cNvPr id="9" name="Ellipse 8"/>
          <p:cNvSpPr/>
          <p:nvPr/>
        </p:nvSpPr>
        <p:spPr>
          <a:xfrm>
            <a:off x="6143636" y="5286388"/>
            <a:ext cx="1857388" cy="928694"/>
          </a:xfrm>
          <a:prstGeom prst="ellipse">
            <a:avLst/>
          </a:prstGeom>
          <a:solidFill>
            <a:schemeClr val="bg1"/>
          </a:solidFill>
          <a:ln>
            <a:solidFill>
              <a:schemeClr val="tx1"/>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sz="1200" b="1" dirty="0">
              <a:solidFill>
                <a:schemeClr val="tx1">
                  <a:lumMod val="75000"/>
                  <a:lumOff val="25000"/>
                </a:schemeClr>
              </a:solidFill>
            </a:endParaRPr>
          </a:p>
        </p:txBody>
      </p:sp>
      <p:sp>
        <p:nvSpPr>
          <p:cNvPr id="10" name="Ellipse 9"/>
          <p:cNvSpPr/>
          <p:nvPr/>
        </p:nvSpPr>
        <p:spPr>
          <a:xfrm>
            <a:off x="7143768" y="3929066"/>
            <a:ext cx="1857388" cy="928694"/>
          </a:xfrm>
          <a:prstGeom prst="ellipse">
            <a:avLst/>
          </a:prstGeom>
          <a:noFill/>
          <a:ln>
            <a:solidFill>
              <a:schemeClr val="accent1">
                <a:shade val="50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sz="1200" b="1" dirty="0">
              <a:solidFill>
                <a:schemeClr val="tx1">
                  <a:lumMod val="75000"/>
                  <a:lumOff val="25000"/>
                </a:schemeClr>
              </a:solidFill>
            </a:endParaRPr>
          </a:p>
        </p:txBody>
      </p:sp>
      <p:sp>
        <p:nvSpPr>
          <p:cNvPr id="11" name="Ellipse 10"/>
          <p:cNvSpPr/>
          <p:nvPr/>
        </p:nvSpPr>
        <p:spPr>
          <a:xfrm>
            <a:off x="714348" y="1000108"/>
            <a:ext cx="2143140" cy="1428760"/>
          </a:xfrm>
          <a:prstGeom prst="ellipse">
            <a:avLst/>
          </a:prstGeom>
          <a:solidFill>
            <a:schemeClr val="bg1"/>
          </a:solidFill>
          <a:ln>
            <a:solidFill>
              <a:schemeClr val="tx1"/>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b="1" dirty="0">
              <a:solidFill>
                <a:schemeClr val="tx1"/>
              </a:solidFill>
            </a:endParaRPr>
          </a:p>
        </p:txBody>
      </p:sp>
      <p:sp>
        <p:nvSpPr>
          <p:cNvPr id="13" name="Ellipse 12"/>
          <p:cNvSpPr/>
          <p:nvPr/>
        </p:nvSpPr>
        <p:spPr>
          <a:xfrm>
            <a:off x="6929454" y="2500306"/>
            <a:ext cx="2071702" cy="1071570"/>
          </a:xfrm>
          <a:prstGeom prst="ellipse">
            <a:avLst/>
          </a:prstGeom>
          <a:solidFill>
            <a:schemeClr val="bg1"/>
          </a:solidFill>
          <a:ln>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pic>
        <p:nvPicPr>
          <p:cNvPr id="15" name="Image 14" descr="logo_ONU.jpg"/>
          <p:cNvPicPr>
            <a:picLocks noChangeAspect="1"/>
          </p:cNvPicPr>
          <p:nvPr/>
        </p:nvPicPr>
        <p:blipFill>
          <a:blip r:embed="rId2" cstate="print"/>
          <a:stretch>
            <a:fillRect/>
          </a:stretch>
        </p:blipFill>
        <p:spPr>
          <a:xfrm>
            <a:off x="4214810" y="3429000"/>
            <a:ext cx="663200" cy="594670"/>
          </a:xfrm>
          <a:prstGeom prst="rect">
            <a:avLst/>
          </a:prstGeom>
        </p:spPr>
      </p:pic>
      <p:sp>
        <p:nvSpPr>
          <p:cNvPr id="16" name="ZoneTexte 15"/>
          <p:cNvSpPr txBox="1"/>
          <p:nvPr/>
        </p:nvSpPr>
        <p:spPr>
          <a:xfrm>
            <a:off x="3500430" y="3071810"/>
            <a:ext cx="2108334" cy="369332"/>
          </a:xfrm>
          <a:prstGeom prst="rect">
            <a:avLst/>
          </a:prstGeom>
          <a:noFill/>
        </p:spPr>
        <p:txBody>
          <a:bodyPr wrap="none" rtlCol="0">
            <a:spAutoFit/>
          </a:bodyPr>
          <a:lstStyle/>
          <a:p>
            <a:r>
              <a:rPr lang="fr-FR" dirty="0" smtClean="0"/>
              <a:t>Assemblée Générale</a:t>
            </a:r>
            <a:endParaRPr lang="fr-FR" dirty="0"/>
          </a:p>
        </p:txBody>
      </p:sp>
      <p:sp>
        <p:nvSpPr>
          <p:cNvPr id="18" name="ZoneTexte 17"/>
          <p:cNvSpPr txBox="1"/>
          <p:nvPr/>
        </p:nvSpPr>
        <p:spPr>
          <a:xfrm>
            <a:off x="4071934" y="4071942"/>
            <a:ext cx="1008609" cy="369332"/>
          </a:xfrm>
          <a:prstGeom prst="rect">
            <a:avLst/>
          </a:prstGeom>
          <a:noFill/>
        </p:spPr>
        <p:txBody>
          <a:bodyPr wrap="none" rtlCol="0">
            <a:spAutoFit/>
          </a:bodyPr>
          <a:lstStyle/>
          <a:p>
            <a:r>
              <a:rPr lang="fr-FR" dirty="0" smtClean="0"/>
              <a:t>192 pays</a:t>
            </a:r>
            <a:endParaRPr lang="fr-FR" dirty="0"/>
          </a:p>
        </p:txBody>
      </p:sp>
      <p:grpSp>
        <p:nvGrpSpPr>
          <p:cNvPr id="2" name="Groupe 32"/>
          <p:cNvGrpSpPr/>
          <p:nvPr/>
        </p:nvGrpSpPr>
        <p:grpSpPr>
          <a:xfrm>
            <a:off x="4214810" y="214290"/>
            <a:ext cx="4786346" cy="1785950"/>
            <a:chOff x="4214810" y="214290"/>
            <a:chExt cx="4786346" cy="1785950"/>
          </a:xfrm>
        </p:grpSpPr>
        <p:sp>
          <p:nvSpPr>
            <p:cNvPr id="12" name="Ellipse 11"/>
            <p:cNvSpPr/>
            <p:nvPr/>
          </p:nvSpPr>
          <p:spPr>
            <a:xfrm>
              <a:off x="4214810" y="214290"/>
              <a:ext cx="4786346" cy="1785950"/>
            </a:xfrm>
            <a:prstGeom prst="ellipse">
              <a:avLst/>
            </a:prstGeom>
            <a:solidFill>
              <a:schemeClr val="bg1"/>
            </a:solidFill>
            <a:ln cmpd="sng">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dirty="0"/>
            </a:p>
          </p:txBody>
        </p:sp>
        <p:pic>
          <p:nvPicPr>
            <p:cNvPr id="19" name="Image 18" descr="Sans titre - 2.jpg"/>
            <p:cNvPicPr>
              <a:picLocks noChangeAspect="1"/>
            </p:cNvPicPr>
            <p:nvPr/>
          </p:nvPicPr>
          <p:blipFill>
            <a:blip r:embed="rId3" cstate="print"/>
            <a:stretch>
              <a:fillRect/>
            </a:stretch>
          </p:blipFill>
          <p:spPr>
            <a:xfrm>
              <a:off x="4714876" y="714356"/>
              <a:ext cx="3677119" cy="439738"/>
            </a:xfrm>
            <a:prstGeom prst="rect">
              <a:avLst/>
            </a:prstGeom>
            <a:ln>
              <a:solidFill>
                <a:schemeClr val="tx1"/>
              </a:solidFill>
            </a:ln>
          </p:spPr>
        </p:pic>
      </p:grpSp>
      <p:sp>
        <p:nvSpPr>
          <p:cNvPr id="14" name="Rectangle 13"/>
          <p:cNvSpPr/>
          <p:nvPr/>
        </p:nvSpPr>
        <p:spPr>
          <a:xfrm>
            <a:off x="285720" y="3000372"/>
            <a:ext cx="2000264" cy="3714776"/>
          </a:xfrm>
          <a:prstGeom prst="rect">
            <a:avLst/>
          </a:prstGeom>
          <a:solidFill>
            <a:schemeClr val="bg1"/>
          </a:solidFill>
          <a:ln>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a:p>
            <a:pPr algn="ctr"/>
            <a:endParaRPr lang="fr-FR" dirty="0"/>
          </a:p>
          <a:p>
            <a:pPr algn="ctr"/>
            <a:endParaRPr lang="fr-FR" dirty="0"/>
          </a:p>
          <a:p>
            <a:pPr algn="ctr"/>
            <a:endParaRPr lang="fr-FR" dirty="0"/>
          </a:p>
          <a:p>
            <a:pPr algn="ctr"/>
            <a:endParaRPr lang="fr-FR" dirty="0"/>
          </a:p>
          <a:p>
            <a:pPr algn="ctr"/>
            <a:endParaRPr lang="fr-FR" dirty="0"/>
          </a:p>
          <a:p>
            <a:pPr algn="ctr"/>
            <a:endParaRPr lang="fr-FR" dirty="0"/>
          </a:p>
          <a:p>
            <a:pPr algn="ctr"/>
            <a:endParaRPr lang="fr-FR" dirty="0"/>
          </a:p>
          <a:p>
            <a:pPr algn="ctr"/>
            <a:endParaRPr lang="fr-FR" dirty="0"/>
          </a:p>
          <a:p>
            <a:pPr algn="ctr"/>
            <a:endParaRPr lang="fr-FR" dirty="0"/>
          </a:p>
          <a:p>
            <a:pPr algn="ctr"/>
            <a:endParaRPr lang="fr-FR" dirty="0"/>
          </a:p>
          <a:p>
            <a:pPr algn="ctr"/>
            <a:endParaRPr lang="fr-FR" dirty="0"/>
          </a:p>
        </p:txBody>
      </p:sp>
      <p:sp>
        <p:nvSpPr>
          <p:cNvPr id="23" name="Flèche gauche 22"/>
          <p:cNvSpPr/>
          <p:nvPr/>
        </p:nvSpPr>
        <p:spPr>
          <a:xfrm rot="2307943">
            <a:off x="2573531" y="2216349"/>
            <a:ext cx="714380" cy="714380"/>
          </a:xfrm>
          <a:prstGeom prst="leftArrow">
            <a:avLst/>
          </a:prstGeom>
          <a:solidFill>
            <a:schemeClr val="bg1"/>
          </a:solidFill>
          <a:ln>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25" name="Flèche gauche 24"/>
          <p:cNvSpPr/>
          <p:nvPr/>
        </p:nvSpPr>
        <p:spPr>
          <a:xfrm rot="6520685">
            <a:off x="5096206" y="2024379"/>
            <a:ext cx="714380" cy="714380"/>
          </a:xfrm>
          <a:prstGeom prst="leftArrow">
            <a:avLst/>
          </a:prstGeom>
          <a:noFill/>
          <a:ln>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26" name="Flèche gauche 25"/>
          <p:cNvSpPr/>
          <p:nvPr/>
        </p:nvSpPr>
        <p:spPr>
          <a:xfrm rot="19244113">
            <a:off x="2396451" y="4385428"/>
            <a:ext cx="785507" cy="714380"/>
          </a:xfrm>
          <a:prstGeom prst="leftArrow">
            <a:avLst/>
          </a:prstGeom>
          <a:noFill/>
          <a:ln>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27" name="Flèche gauche 26"/>
          <p:cNvSpPr/>
          <p:nvPr/>
        </p:nvSpPr>
        <p:spPr>
          <a:xfrm rot="16200000">
            <a:off x="4393561" y="4821885"/>
            <a:ext cx="785507" cy="714380"/>
          </a:xfrm>
          <a:prstGeom prst="leftArrow">
            <a:avLst/>
          </a:prstGeom>
          <a:noFill/>
          <a:ln>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28" name="Flèche gauche 27"/>
          <p:cNvSpPr/>
          <p:nvPr/>
        </p:nvSpPr>
        <p:spPr>
          <a:xfrm rot="13888902">
            <a:off x="5846316" y="4530243"/>
            <a:ext cx="785507" cy="714380"/>
          </a:xfrm>
          <a:prstGeom prst="leftArrow">
            <a:avLst/>
          </a:prstGeom>
          <a:noFill/>
          <a:ln>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29" name="Flèche gauche 28"/>
          <p:cNvSpPr/>
          <p:nvPr/>
        </p:nvSpPr>
        <p:spPr>
          <a:xfrm rot="12540249">
            <a:off x="6497836" y="3711266"/>
            <a:ext cx="648729" cy="714380"/>
          </a:xfrm>
          <a:prstGeom prst="leftArrow">
            <a:avLst/>
          </a:prstGeom>
          <a:noFill/>
          <a:ln>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30" name="Flèche gauche 29"/>
          <p:cNvSpPr/>
          <p:nvPr/>
        </p:nvSpPr>
        <p:spPr>
          <a:xfrm rot="14843735">
            <a:off x="7147228" y="2079488"/>
            <a:ext cx="505535" cy="437592"/>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accent2"/>
              </a:solidFill>
            </a:endParaRPr>
          </a:p>
        </p:txBody>
      </p:sp>
      <p:sp>
        <p:nvSpPr>
          <p:cNvPr id="3" name="ZoneTexte 2"/>
          <p:cNvSpPr txBox="1"/>
          <p:nvPr/>
        </p:nvSpPr>
        <p:spPr>
          <a:xfrm>
            <a:off x="6535416" y="6576648"/>
            <a:ext cx="2465740" cy="276999"/>
          </a:xfrm>
          <a:prstGeom prst="rect">
            <a:avLst/>
          </a:prstGeom>
          <a:noFill/>
        </p:spPr>
        <p:txBody>
          <a:bodyPr wrap="none" rtlCol="0">
            <a:spAutoFit/>
          </a:bodyPr>
          <a:lstStyle/>
          <a:p>
            <a:r>
              <a:rPr lang="fr-FR" sz="1200" dirty="0" smtClean="0"/>
              <a:t>F-X </a:t>
            </a:r>
            <a:r>
              <a:rPr lang="fr-FR" sz="1200" dirty="0" err="1" smtClean="0"/>
              <a:t>Delgendre</a:t>
            </a:r>
            <a:r>
              <a:rPr lang="fr-FR" sz="1200" dirty="0" smtClean="0"/>
              <a:t>, collège  la </a:t>
            </a:r>
            <a:r>
              <a:rPr lang="fr-FR" sz="1200" dirty="0" err="1" smtClean="0"/>
              <a:t>Guicharde</a:t>
            </a:r>
            <a:r>
              <a:rPr lang="fr-FR" sz="1200" dirty="0" smtClean="0"/>
              <a:t> </a:t>
            </a:r>
            <a:endParaRPr lang="fr-FR" sz="1200"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899592" y="1124744"/>
            <a:ext cx="7632848" cy="3139321"/>
          </a:xfrm>
          <a:prstGeom prst="rect">
            <a:avLst/>
          </a:prstGeom>
          <a:noFill/>
        </p:spPr>
        <p:txBody>
          <a:bodyPr wrap="square" rtlCol="0">
            <a:spAutoFit/>
          </a:bodyPr>
          <a:lstStyle/>
          <a:p>
            <a:r>
              <a:rPr lang="fr-FR" dirty="0" smtClean="0"/>
              <a:t>Crédits: </a:t>
            </a:r>
          </a:p>
          <a:p>
            <a:r>
              <a:rPr lang="fr-FR" dirty="0" smtClean="0"/>
              <a:t>Je me suis inspiré du diagramme de l’ONU, ainsi que de quelques passages publiés sur:</a:t>
            </a:r>
          </a:p>
          <a:p>
            <a:r>
              <a:rPr lang="fr-FR" dirty="0">
                <a:hlinkClick r:id="rId2"/>
              </a:rPr>
              <a:t>http://</a:t>
            </a:r>
            <a:r>
              <a:rPr lang="fr-FR" dirty="0" smtClean="0">
                <a:hlinkClick r:id="rId2"/>
              </a:rPr>
              <a:t>fr.wikipedia.org/wiki/Organisation_des_Nations_unies</a:t>
            </a:r>
            <a:endParaRPr lang="fr-FR" dirty="0" smtClean="0"/>
          </a:p>
          <a:p>
            <a:r>
              <a:rPr lang="fr-FR" dirty="0" smtClean="0"/>
              <a:t>Et bien entendu des ressources disponibles sur le site des Nations Unies.</a:t>
            </a:r>
          </a:p>
          <a:p>
            <a:r>
              <a:rPr lang="fr-FR" dirty="0">
                <a:hlinkClick r:id="rId3"/>
              </a:rPr>
              <a:t>http://www.un.org/fr</a:t>
            </a:r>
            <a:r>
              <a:rPr lang="fr-FR" dirty="0" smtClean="0">
                <a:hlinkClick r:id="rId3"/>
              </a:rPr>
              <a:t>/</a:t>
            </a:r>
            <a:endParaRPr lang="fr-FR" dirty="0" smtClean="0"/>
          </a:p>
          <a:p>
            <a:endParaRPr lang="fr-FR" dirty="0"/>
          </a:p>
          <a:p>
            <a:r>
              <a:rPr lang="fr-FR" dirty="0" smtClean="0"/>
              <a:t>Présentation réalisée avec Powerpoint 2010 Beta.</a:t>
            </a:r>
          </a:p>
          <a:p>
            <a:endParaRPr lang="fr-FR" dirty="0"/>
          </a:p>
          <a:p>
            <a:r>
              <a:rPr lang="fr-FR" dirty="0" smtClean="0"/>
              <a:t>                                                                                                           F-X </a:t>
            </a:r>
            <a:r>
              <a:rPr lang="fr-FR" dirty="0" err="1" smtClean="0"/>
              <a:t>Delgendre</a:t>
            </a:r>
            <a:r>
              <a:rPr lang="fr-FR" dirty="0" smtClean="0"/>
              <a:t> 2010</a:t>
            </a:r>
          </a:p>
          <a:p>
            <a:endParaRPr lang="fr-FR" dirty="0"/>
          </a:p>
        </p:txBody>
      </p:sp>
    </p:spTree>
    <p:extLst>
      <p:ext uri="{BB962C8B-B14F-4D97-AF65-F5344CB8AC3E}">
        <p14:creationId xmlns:p14="http://schemas.microsoft.com/office/powerpoint/2010/main" val="206713180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2714612" y="2857496"/>
            <a:ext cx="3643338" cy="1643074"/>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r-FR" dirty="0" smtClean="0"/>
              <a:t>A</a:t>
            </a:r>
            <a:endParaRPr lang="fr-FR" dirty="0"/>
          </a:p>
        </p:txBody>
      </p:sp>
      <p:sp>
        <p:nvSpPr>
          <p:cNvPr id="8" name="Ellipse 7">
            <a:hlinkClick r:id="rId2" action="ppaction://hlinksldjump"/>
          </p:cNvPr>
          <p:cNvSpPr/>
          <p:nvPr/>
        </p:nvSpPr>
        <p:spPr>
          <a:xfrm>
            <a:off x="3857620" y="5715016"/>
            <a:ext cx="1857388" cy="928694"/>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fr-FR" sz="1200" b="1" dirty="0" smtClean="0">
                <a:solidFill>
                  <a:schemeClr val="tx1">
                    <a:lumMod val="75000"/>
                    <a:lumOff val="25000"/>
                  </a:schemeClr>
                </a:solidFill>
              </a:rPr>
              <a:t>Cour internationale de justice</a:t>
            </a:r>
            <a:endParaRPr lang="fr-FR" sz="1200" b="1" dirty="0">
              <a:solidFill>
                <a:schemeClr val="tx1">
                  <a:lumMod val="75000"/>
                  <a:lumOff val="25000"/>
                </a:schemeClr>
              </a:solidFill>
            </a:endParaRPr>
          </a:p>
        </p:txBody>
      </p:sp>
      <p:sp>
        <p:nvSpPr>
          <p:cNvPr id="9" name="Ellipse 8">
            <a:hlinkClick r:id="rId3" action="ppaction://hlinksldjump"/>
          </p:cNvPr>
          <p:cNvSpPr/>
          <p:nvPr/>
        </p:nvSpPr>
        <p:spPr>
          <a:xfrm>
            <a:off x="6143636" y="5286388"/>
            <a:ext cx="1857388" cy="928694"/>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fr-FR" sz="1200" b="1" dirty="0" smtClean="0">
                <a:solidFill>
                  <a:schemeClr val="tx1">
                    <a:lumMod val="75000"/>
                    <a:lumOff val="25000"/>
                  </a:schemeClr>
                </a:solidFill>
              </a:rPr>
              <a:t>Cour pénale internationale</a:t>
            </a:r>
            <a:endParaRPr lang="fr-FR" sz="1200" b="1" dirty="0">
              <a:solidFill>
                <a:schemeClr val="tx1">
                  <a:lumMod val="75000"/>
                  <a:lumOff val="25000"/>
                </a:schemeClr>
              </a:solidFill>
            </a:endParaRPr>
          </a:p>
        </p:txBody>
      </p:sp>
      <p:sp>
        <p:nvSpPr>
          <p:cNvPr id="10" name="Ellipse 9">
            <a:hlinkClick r:id="rId4" action="ppaction://hlinksldjump"/>
          </p:cNvPr>
          <p:cNvSpPr/>
          <p:nvPr/>
        </p:nvSpPr>
        <p:spPr>
          <a:xfrm>
            <a:off x="7143768" y="3929066"/>
            <a:ext cx="1857388" cy="928694"/>
          </a:xfrm>
          <a:prstGeom prst="ellipse">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r>
              <a:rPr lang="fr-FR" sz="1200" b="1" dirty="0" smtClean="0">
                <a:solidFill>
                  <a:schemeClr val="tx1">
                    <a:lumMod val="75000"/>
                    <a:lumOff val="25000"/>
                  </a:schemeClr>
                </a:solidFill>
              </a:rPr>
              <a:t>Conseil économique et social</a:t>
            </a:r>
            <a:endParaRPr lang="fr-FR" sz="1200" b="1" dirty="0">
              <a:solidFill>
                <a:schemeClr val="tx1">
                  <a:lumMod val="75000"/>
                  <a:lumOff val="25000"/>
                </a:schemeClr>
              </a:solidFill>
            </a:endParaRPr>
          </a:p>
        </p:txBody>
      </p:sp>
      <p:sp>
        <p:nvSpPr>
          <p:cNvPr id="11" name="Ellipse 10">
            <a:hlinkClick r:id="rId5" action="ppaction://hlinksldjump"/>
          </p:cNvPr>
          <p:cNvSpPr/>
          <p:nvPr/>
        </p:nvSpPr>
        <p:spPr>
          <a:xfrm>
            <a:off x="714348" y="1000108"/>
            <a:ext cx="2143140" cy="142876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fr-FR" b="1" dirty="0" smtClean="0">
                <a:solidFill>
                  <a:schemeClr val="tx1"/>
                </a:solidFill>
              </a:rPr>
              <a:t>Secrétaire général</a:t>
            </a:r>
          </a:p>
          <a:p>
            <a:pPr algn="ctr"/>
            <a:endParaRPr lang="fr-FR" b="1" dirty="0">
              <a:solidFill>
                <a:schemeClr val="tx1"/>
              </a:solidFill>
            </a:endParaRPr>
          </a:p>
        </p:txBody>
      </p:sp>
      <p:sp>
        <p:nvSpPr>
          <p:cNvPr id="13" name="Ellipse 12"/>
          <p:cNvSpPr/>
          <p:nvPr/>
        </p:nvSpPr>
        <p:spPr>
          <a:xfrm>
            <a:off x="6929454" y="2500306"/>
            <a:ext cx="2071702" cy="1071570"/>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r-FR" dirty="0" smtClean="0"/>
              <a:t>Envoi de </a:t>
            </a:r>
            <a:r>
              <a:rPr lang="fr-FR" dirty="0"/>
              <a:t>C</a:t>
            </a:r>
            <a:r>
              <a:rPr lang="fr-FR" dirty="0" smtClean="0"/>
              <a:t>asques Bleus</a:t>
            </a:r>
            <a:endParaRPr lang="fr-FR" dirty="0"/>
          </a:p>
        </p:txBody>
      </p:sp>
      <p:pic>
        <p:nvPicPr>
          <p:cNvPr id="15" name="Image 14" descr="logo_ONU.jpg"/>
          <p:cNvPicPr>
            <a:picLocks noChangeAspect="1"/>
          </p:cNvPicPr>
          <p:nvPr/>
        </p:nvPicPr>
        <p:blipFill>
          <a:blip r:embed="rId6" cstate="print"/>
          <a:stretch>
            <a:fillRect/>
          </a:stretch>
        </p:blipFill>
        <p:spPr>
          <a:xfrm>
            <a:off x="4214810" y="3429000"/>
            <a:ext cx="663200" cy="594670"/>
          </a:xfrm>
          <a:prstGeom prst="rect">
            <a:avLst/>
          </a:prstGeom>
        </p:spPr>
      </p:pic>
      <p:sp>
        <p:nvSpPr>
          <p:cNvPr id="16" name="ZoneTexte 15"/>
          <p:cNvSpPr txBox="1"/>
          <p:nvPr/>
        </p:nvSpPr>
        <p:spPr>
          <a:xfrm>
            <a:off x="3500430" y="3071810"/>
            <a:ext cx="2108334" cy="369332"/>
          </a:xfrm>
          <a:prstGeom prst="rect">
            <a:avLst/>
          </a:prstGeom>
          <a:noFill/>
        </p:spPr>
        <p:txBody>
          <a:bodyPr wrap="none" rtlCol="0">
            <a:spAutoFit/>
          </a:bodyPr>
          <a:lstStyle/>
          <a:p>
            <a:r>
              <a:rPr lang="fr-FR" dirty="0" smtClean="0"/>
              <a:t>Assemblée Générale</a:t>
            </a:r>
            <a:endParaRPr lang="fr-FR" dirty="0"/>
          </a:p>
        </p:txBody>
      </p:sp>
      <p:sp>
        <p:nvSpPr>
          <p:cNvPr id="18" name="ZoneTexte 17"/>
          <p:cNvSpPr txBox="1"/>
          <p:nvPr/>
        </p:nvSpPr>
        <p:spPr>
          <a:xfrm>
            <a:off x="4071934" y="4071942"/>
            <a:ext cx="1008609" cy="369332"/>
          </a:xfrm>
          <a:prstGeom prst="rect">
            <a:avLst/>
          </a:prstGeom>
          <a:noFill/>
        </p:spPr>
        <p:txBody>
          <a:bodyPr wrap="none" rtlCol="0">
            <a:spAutoFit/>
          </a:bodyPr>
          <a:lstStyle/>
          <a:p>
            <a:r>
              <a:rPr lang="fr-FR" dirty="0" smtClean="0"/>
              <a:t>192 pays</a:t>
            </a:r>
            <a:endParaRPr lang="fr-FR" dirty="0"/>
          </a:p>
        </p:txBody>
      </p:sp>
      <p:grpSp>
        <p:nvGrpSpPr>
          <p:cNvPr id="33" name="Groupe 32"/>
          <p:cNvGrpSpPr/>
          <p:nvPr/>
        </p:nvGrpSpPr>
        <p:grpSpPr>
          <a:xfrm>
            <a:off x="4214810" y="214290"/>
            <a:ext cx="4786346" cy="1785950"/>
            <a:chOff x="4214810" y="214290"/>
            <a:chExt cx="4786346" cy="1785950"/>
          </a:xfrm>
        </p:grpSpPr>
        <p:sp>
          <p:nvSpPr>
            <p:cNvPr id="12" name="Ellipse 11">
              <a:hlinkClick r:id="rId7" action="ppaction://hlinksldjump"/>
            </p:cNvPr>
            <p:cNvSpPr/>
            <p:nvPr/>
          </p:nvSpPr>
          <p:spPr>
            <a:xfrm>
              <a:off x="4214810" y="214290"/>
              <a:ext cx="4786346" cy="178595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dirty="0"/>
            </a:p>
          </p:txBody>
        </p:sp>
        <p:pic>
          <p:nvPicPr>
            <p:cNvPr id="19" name="Image 18" descr="Sans titre - 2.jpg"/>
            <p:cNvPicPr>
              <a:picLocks noChangeAspect="1"/>
            </p:cNvPicPr>
            <p:nvPr/>
          </p:nvPicPr>
          <p:blipFill>
            <a:blip r:embed="rId8" cstate="print"/>
            <a:stretch>
              <a:fillRect/>
            </a:stretch>
          </p:blipFill>
          <p:spPr>
            <a:xfrm>
              <a:off x="4714876" y="714356"/>
              <a:ext cx="3677119" cy="439738"/>
            </a:xfrm>
            <a:prstGeom prst="rect">
              <a:avLst/>
            </a:prstGeom>
          </p:spPr>
        </p:pic>
        <p:sp>
          <p:nvSpPr>
            <p:cNvPr id="20" name="ZoneTexte 19"/>
            <p:cNvSpPr txBox="1"/>
            <p:nvPr/>
          </p:nvSpPr>
          <p:spPr>
            <a:xfrm>
              <a:off x="5715008" y="357166"/>
              <a:ext cx="2357454" cy="276999"/>
            </a:xfrm>
            <a:prstGeom prst="rect">
              <a:avLst/>
            </a:prstGeom>
            <a:noFill/>
          </p:spPr>
          <p:txBody>
            <a:bodyPr wrap="square" rtlCol="0">
              <a:spAutoFit/>
            </a:bodyPr>
            <a:lstStyle/>
            <a:p>
              <a:r>
                <a:rPr lang="fr-FR" sz="1200" b="1" dirty="0" smtClean="0">
                  <a:solidFill>
                    <a:schemeClr val="bg1"/>
                  </a:solidFill>
                </a:rPr>
                <a:t>Conseil de sécurité:</a:t>
              </a:r>
              <a:endParaRPr lang="fr-FR" sz="1200" b="1" dirty="0">
                <a:solidFill>
                  <a:schemeClr val="bg1"/>
                </a:solidFill>
              </a:endParaRPr>
            </a:p>
          </p:txBody>
        </p:sp>
        <p:sp>
          <p:nvSpPr>
            <p:cNvPr id="21" name="ZoneTexte 20"/>
            <p:cNvSpPr txBox="1"/>
            <p:nvPr/>
          </p:nvSpPr>
          <p:spPr>
            <a:xfrm>
              <a:off x="5000628" y="1285860"/>
              <a:ext cx="3143272" cy="461665"/>
            </a:xfrm>
            <a:prstGeom prst="rect">
              <a:avLst/>
            </a:prstGeom>
            <a:noFill/>
          </p:spPr>
          <p:txBody>
            <a:bodyPr wrap="square" rtlCol="0">
              <a:spAutoFit/>
            </a:bodyPr>
            <a:lstStyle/>
            <a:p>
              <a:r>
                <a:rPr lang="fr-FR" sz="1200" b="1" dirty="0" smtClean="0">
                  <a:solidFill>
                    <a:schemeClr val="bg1"/>
                  </a:solidFill>
                </a:rPr>
                <a:t>5 membres permanents avec droit de veto</a:t>
              </a:r>
            </a:p>
            <a:p>
              <a:r>
                <a:rPr lang="fr-FR" sz="1200" b="1" dirty="0" smtClean="0">
                  <a:solidFill>
                    <a:schemeClr val="bg1"/>
                  </a:solidFill>
                </a:rPr>
                <a:t>                               + 10 élus pour 2 </a:t>
              </a:r>
              <a:r>
                <a:rPr lang="fr-FR" sz="1200" b="1" dirty="0" smtClean="0">
                  <a:solidFill>
                    <a:schemeClr val="bg1"/>
                  </a:solidFill>
                </a:rPr>
                <a:t>ans</a:t>
              </a:r>
              <a:endParaRPr lang="fr-FR" sz="1200" b="1" dirty="0" smtClean="0">
                <a:solidFill>
                  <a:schemeClr val="bg1"/>
                </a:solidFill>
              </a:endParaRPr>
            </a:p>
          </p:txBody>
        </p:sp>
      </p:grpSp>
      <p:grpSp>
        <p:nvGrpSpPr>
          <p:cNvPr id="34" name="Groupe 33"/>
          <p:cNvGrpSpPr/>
          <p:nvPr/>
        </p:nvGrpSpPr>
        <p:grpSpPr>
          <a:xfrm>
            <a:off x="214282" y="2928934"/>
            <a:ext cx="2000264" cy="3714776"/>
            <a:chOff x="214282" y="2928934"/>
            <a:chExt cx="2000264" cy="3714776"/>
          </a:xfrm>
        </p:grpSpPr>
        <p:sp>
          <p:nvSpPr>
            <p:cNvPr id="14" name="Rectangle 13"/>
            <p:cNvSpPr/>
            <p:nvPr/>
          </p:nvSpPr>
          <p:spPr>
            <a:xfrm>
              <a:off x="214282" y="2928934"/>
              <a:ext cx="2000264" cy="371477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smtClean="0"/>
            </a:p>
            <a:p>
              <a:pPr algn="ctr"/>
              <a:endParaRPr lang="fr-FR" dirty="0"/>
            </a:p>
            <a:p>
              <a:pPr algn="ctr"/>
              <a:endParaRPr lang="fr-FR" dirty="0" smtClean="0"/>
            </a:p>
            <a:p>
              <a:pPr algn="ctr"/>
              <a:endParaRPr lang="fr-FR" dirty="0"/>
            </a:p>
            <a:p>
              <a:pPr algn="ctr"/>
              <a:endParaRPr lang="fr-FR" dirty="0" smtClean="0"/>
            </a:p>
            <a:p>
              <a:pPr algn="ctr"/>
              <a:endParaRPr lang="fr-FR" dirty="0"/>
            </a:p>
            <a:p>
              <a:pPr algn="ctr"/>
              <a:endParaRPr lang="fr-FR" dirty="0" smtClean="0"/>
            </a:p>
            <a:p>
              <a:pPr algn="ctr"/>
              <a:endParaRPr lang="fr-FR" dirty="0"/>
            </a:p>
            <a:p>
              <a:pPr algn="ctr"/>
              <a:endParaRPr lang="fr-FR" dirty="0" smtClean="0"/>
            </a:p>
            <a:p>
              <a:pPr algn="ctr"/>
              <a:endParaRPr lang="fr-FR" dirty="0"/>
            </a:p>
            <a:p>
              <a:pPr algn="ctr"/>
              <a:endParaRPr lang="fr-FR" dirty="0" smtClean="0"/>
            </a:p>
            <a:p>
              <a:pPr algn="ctr"/>
              <a:endParaRPr lang="fr-FR" dirty="0"/>
            </a:p>
          </p:txBody>
        </p:sp>
        <p:pic>
          <p:nvPicPr>
            <p:cNvPr id="22" name="Image 21" descr="800px-Institutions_de_l'ONUyj.svg.jpg">
              <a:hlinkClick r:id="rId9" action="ppaction://hlinksldjump"/>
            </p:cNvPr>
            <p:cNvPicPr>
              <a:picLocks noChangeAspect="1"/>
            </p:cNvPicPr>
            <p:nvPr/>
          </p:nvPicPr>
          <p:blipFill>
            <a:blip r:embed="rId10" cstate="print"/>
            <a:stretch>
              <a:fillRect/>
            </a:stretch>
          </p:blipFill>
          <p:spPr>
            <a:xfrm>
              <a:off x="285720" y="3286124"/>
              <a:ext cx="1819275" cy="2847975"/>
            </a:xfrm>
            <a:prstGeom prst="rect">
              <a:avLst/>
            </a:prstGeom>
          </p:spPr>
        </p:pic>
      </p:grpSp>
      <p:sp>
        <p:nvSpPr>
          <p:cNvPr id="23" name="Flèche gauche 22"/>
          <p:cNvSpPr/>
          <p:nvPr/>
        </p:nvSpPr>
        <p:spPr>
          <a:xfrm rot="2307943">
            <a:off x="2573531" y="2216349"/>
            <a:ext cx="714380" cy="714380"/>
          </a:xfrm>
          <a:prstGeom prst="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25" name="Flèche gauche 24"/>
          <p:cNvSpPr/>
          <p:nvPr/>
        </p:nvSpPr>
        <p:spPr>
          <a:xfrm rot="6520685">
            <a:off x="5096206" y="2024379"/>
            <a:ext cx="714380" cy="714380"/>
          </a:xfrm>
          <a:prstGeom prst="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26" name="Flèche gauche 25"/>
          <p:cNvSpPr/>
          <p:nvPr/>
        </p:nvSpPr>
        <p:spPr>
          <a:xfrm rot="19244113">
            <a:off x="2396451" y="4385428"/>
            <a:ext cx="785507" cy="714380"/>
          </a:xfrm>
          <a:prstGeom prst="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27" name="Flèche gauche 26"/>
          <p:cNvSpPr/>
          <p:nvPr/>
        </p:nvSpPr>
        <p:spPr>
          <a:xfrm rot="16200000">
            <a:off x="4393561" y="4821885"/>
            <a:ext cx="785507" cy="714380"/>
          </a:xfrm>
          <a:prstGeom prst="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28" name="Flèche gauche 27"/>
          <p:cNvSpPr/>
          <p:nvPr/>
        </p:nvSpPr>
        <p:spPr>
          <a:xfrm rot="13888902">
            <a:off x="5846316" y="4530243"/>
            <a:ext cx="785507" cy="714380"/>
          </a:xfrm>
          <a:prstGeom prst="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29" name="Flèche gauche 28"/>
          <p:cNvSpPr/>
          <p:nvPr/>
        </p:nvSpPr>
        <p:spPr>
          <a:xfrm rot="12540249">
            <a:off x="6497836" y="3711266"/>
            <a:ext cx="648729" cy="714380"/>
          </a:xfrm>
          <a:prstGeom prst="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30" name="Flèche gauche 29"/>
          <p:cNvSpPr/>
          <p:nvPr/>
        </p:nvSpPr>
        <p:spPr>
          <a:xfrm rot="14843735">
            <a:off x="7147228" y="2079488"/>
            <a:ext cx="505535" cy="437592"/>
          </a:xfrm>
          <a:prstGeom prst="lef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accent2"/>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1"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strVal val="#ppt_w*0.70"/>
                                          </p:val>
                                        </p:tav>
                                        <p:tav tm="100000">
                                          <p:val>
                                            <p:strVal val="#ppt_w"/>
                                          </p:val>
                                        </p:tav>
                                      </p:tavLst>
                                    </p:anim>
                                    <p:anim calcmode="lin" valueType="num">
                                      <p:cBhvr>
                                        <p:cTn id="8" dur="500" fill="hold"/>
                                        <p:tgtEl>
                                          <p:spTgt spid="23"/>
                                        </p:tgtEl>
                                        <p:attrNameLst>
                                          <p:attrName>ppt_h</p:attrName>
                                        </p:attrNameLst>
                                      </p:cBhvr>
                                      <p:tavLst>
                                        <p:tav tm="0">
                                          <p:val>
                                            <p:strVal val="#ppt_h"/>
                                          </p:val>
                                        </p:tav>
                                        <p:tav tm="100000">
                                          <p:val>
                                            <p:strVal val="#ppt_h"/>
                                          </p:val>
                                        </p:tav>
                                      </p:tavLst>
                                    </p:anim>
                                    <p:animEffect transition="in" filter="fade">
                                      <p:cBhvr>
                                        <p:cTn id="9" dur="500"/>
                                        <p:tgtEl>
                                          <p:spTgt spid="23"/>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1000" fill="hold"/>
                                        <p:tgtEl>
                                          <p:spTgt spid="11"/>
                                        </p:tgtEl>
                                        <p:attrNameLst>
                                          <p:attrName>ppt_w</p:attrName>
                                        </p:attrNameLst>
                                      </p:cBhvr>
                                      <p:tavLst>
                                        <p:tav tm="0">
                                          <p:val>
                                            <p:strVal val="#ppt_w*0.70"/>
                                          </p:val>
                                        </p:tav>
                                        <p:tav tm="100000">
                                          <p:val>
                                            <p:strVal val="#ppt_w"/>
                                          </p:val>
                                        </p:tav>
                                      </p:tavLst>
                                    </p:anim>
                                    <p:anim calcmode="lin" valueType="num">
                                      <p:cBhvr>
                                        <p:cTn id="15" dur="1000" fill="hold"/>
                                        <p:tgtEl>
                                          <p:spTgt spid="11"/>
                                        </p:tgtEl>
                                        <p:attrNameLst>
                                          <p:attrName>ppt_h</p:attrName>
                                        </p:attrNameLst>
                                      </p:cBhvr>
                                      <p:tavLst>
                                        <p:tav tm="0">
                                          <p:val>
                                            <p:strVal val="#ppt_h"/>
                                          </p:val>
                                        </p:tav>
                                        <p:tav tm="100000">
                                          <p:val>
                                            <p:strVal val="#ppt_h"/>
                                          </p:val>
                                        </p:tav>
                                      </p:tavLst>
                                    </p:anim>
                                    <p:animEffect transition="in" filter="fade">
                                      <p:cBhvr>
                                        <p:cTn id="16" dur="10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5"/>
                                        </p:tgtEl>
                                        <p:attrNameLst>
                                          <p:attrName>style.visibility</p:attrName>
                                        </p:attrNameLst>
                                      </p:cBhvr>
                                      <p:to>
                                        <p:strVal val="visible"/>
                                      </p:to>
                                    </p:set>
                                    <p:anim calcmode="lin" valueType="num">
                                      <p:cBhvr>
                                        <p:cTn id="21" dur="1000" fill="hold"/>
                                        <p:tgtEl>
                                          <p:spTgt spid="25"/>
                                        </p:tgtEl>
                                        <p:attrNameLst>
                                          <p:attrName>ppt_w</p:attrName>
                                        </p:attrNameLst>
                                      </p:cBhvr>
                                      <p:tavLst>
                                        <p:tav tm="0">
                                          <p:val>
                                            <p:strVal val="#ppt_w*0.70"/>
                                          </p:val>
                                        </p:tav>
                                        <p:tav tm="100000">
                                          <p:val>
                                            <p:strVal val="#ppt_w"/>
                                          </p:val>
                                        </p:tav>
                                      </p:tavLst>
                                    </p:anim>
                                    <p:anim calcmode="lin" valueType="num">
                                      <p:cBhvr>
                                        <p:cTn id="22" dur="1000" fill="hold"/>
                                        <p:tgtEl>
                                          <p:spTgt spid="25"/>
                                        </p:tgtEl>
                                        <p:attrNameLst>
                                          <p:attrName>ppt_h</p:attrName>
                                        </p:attrNameLst>
                                      </p:cBhvr>
                                      <p:tavLst>
                                        <p:tav tm="0">
                                          <p:val>
                                            <p:strVal val="#ppt_h"/>
                                          </p:val>
                                        </p:tav>
                                        <p:tav tm="100000">
                                          <p:val>
                                            <p:strVal val="#ppt_h"/>
                                          </p:val>
                                        </p:tav>
                                      </p:tavLst>
                                    </p:anim>
                                    <p:animEffect transition="in" filter="fade">
                                      <p:cBhvr>
                                        <p:cTn id="23" dur="1000"/>
                                        <p:tgtEl>
                                          <p:spTgt spid="25"/>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33"/>
                                        </p:tgtEl>
                                        <p:attrNameLst>
                                          <p:attrName>style.visibility</p:attrName>
                                        </p:attrNameLst>
                                      </p:cBhvr>
                                      <p:to>
                                        <p:strVal val="visible"/>
                                      </p:to>
                                    </p:set>
                                    <p:anim calcmode="lin" valueType="num">
                                      <p:cBhvr>
                                        <p:cTn id="28" dur="1000" fill="hold"/>
                                        <p:tgtEl>
                                          <p:spTgt spid="33"/>
                                        </p:tgtEl>
                                        <p:attrNameLst>
                                          <p:attrName>ppt_w</p:attrName>
                                        </p:attrNameLst>
                                      </p:cBhvr>
                                      <p:tavLst>
                                        <p:tav tm="0">
                                          <p:val>
                                            <p:strVal val="#ppt_w*0.70"/>
                                          </p:val>
                                        </p:tav>
                                        <p:tav tm="100000">
                                          <p:val>
                                            <p:strVal val="#ppt_w"/>
                                          </p:val>
                                        </p:tav>
                                      </p:tavLst>
                                    </p:anim>
                                    <p:anim calcmode="lin" valueType="num">
                                      <p:cBhvr>
                                        <p:cTn id="29" dur="1000" fill="hold"/>
                                        <p:tgtEl>
                                          <p:spTgt spid="33"/>
                                        </p:tgtEl>
                                        <p:attrNameLst>
                                          <p:attrName>ppt_h</p:attrName>
                                        </p:attrNameLst>
                                      </p:cBhvr>
                                      <p:tavLst>
                                        <p:tav tm="0">
                                          <p:val>
                                            <p:strVal val="#ppt_h"/>
                                          </p:val>
                                        </p:tav>
                                        <p:tav tm="100000">
                                          <p:val>
                                            <p:strVal val="#ppt_h"/>
                                          </p:val>
                                        </p:tav>
                                      </p:tavLst>
                                    </p:anim>
                                    <p:animEffect transition="in" filter="fade">
                                      <p:cBhvr>
                                        <p:cTn id="30" dur="1000"/>
                                        <p:tgtEl>
                                          <p:spTgt spid="33"/>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0"/>
                                        </p:tgtEl>
                                        <p:attrNameLst>
                                          <p:attrName>style.visibility</p:attrName>
                                        </p:attrNameLst>
                                      </p:cBhvr>
                                      <p:to>
                                        <p:strVal val="visible"/>
                                      </p:to>
                                    </p:set>
                                    <p:anim calcmode="lin" valueType="num">
                                      <p:cBhvr>
                                        <p:cTn id="35" dur="1000" fill="hold"/>
                                        <p:tgtEl>
                                          <p:spTgt spid="30"/>
                                        </p:tgtEl>
                                        <p:attrNameLst>
                                          <p:attrName>ppt_w</p:attrName>
                                        </p:attrNameLst>
                                      </p:cBhvr>
                                      <p:tavLst>
                                        <p:tav tm="0">
                                          <p:val>
                                            <p:strVal val="#ppt_w*0.70"/>
                                          </p:val>
                                        </p:tav>
                                        <p:tav tm="100000">
                                          <p:val>
                                            <p:strVal val="#ppt_w"/>
                                          </p:val>
                                        </p:tav>
                                      </p:tavLst>
                                    </p:anim>
                                    <p:anim calcmode="lin" valueType="num">
                                      <p:cBhvr>
                                        <p:cTn id="36" dur="1000" fill="hold"/>
                                        <p:tgtEl>
                                          <p:spTgt spid="30"/>
                                        </p:tgtEl>
                                        <p:attrNameLst>
                                          <p:attrName>ppt_h</p:attrName>
                                        </p:attrNameLst>
                                      </p:cBhvr>
                                      <p:tavLst>
                                        <p:tav tm="0">
                                          <p:val>
                                            <p:strVal val="#ppt_h"/>
                                          </p:val>
                                        </p:tav>
                                        <p:tav tm="100000">
                                          <p:val>
                                            <p:strVal val="#ppt_h"/>
                                          </p:val>
                                        </p:tav>
                                      </p:tavLst>
                                    </p:anim>
                                    <p:animEffect transition="in" filter="fade">
                                      <p:cBhvr>
                                        <p:cTn id="37" dur="1000"/>
                                        <p:tgtEl>
                                          <p:spTgt spid="30"/>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1000" fill="hold"/>
                                        <p:tgtEl>
                                          <p:spTgt spid="13"/>
                                        </p:tgtEl>
                                        <p:attrNameLst>
                                          <p:attrName>ppt_w</p:attrName>
                                        </p:attrNameLst>
                                      </p:cBhvr>
                                      <p:tavLst>
                                        <p:tav tm="0">
                                          <p:val>
                                            <p:strVal val="#ppt_w*0.70"/>
                                          </p:val>
                                        </p:tav>
                                        <p:tav tm="100000">
                                          <p:val>
                                            <p:strVal val="#ppt_w"/>
                                          </p:val>
                                        </p:tav>
                                      </p:tavLst>
                                    </p:anim>
                                    <p:anim calcmode="lin" valueType="num">
                                      <p:cBhvr>
                                        <p:cTn id="43" dur="1000" fill="hold"/>
                                        <p:tgtEl>
                                          <p:spTgt spid="13"/>
                                        </p:tgtEl>
                                        <p:attrNameLst>
                                          <p:attrName>ppt_h</p:attrName>
                                        </p:attrNameLst>
                                      </p:cBhvr>
                                      <p:tavLst>
                                        <p:tav tm="0">
                                          <p:val>
                                            <p:strVal val="#ppt_h"/>
                                          </p:val>
                                        </p:tav>
                                        <p:tav tm="100000">
                                          <p:val>
                                            <p:strVal val="#ppt_h"/>
                                          </p:val>
                                        </p:tav>
                                      </p:tavLst>
                                    </p:anim>
                                    <p:animEffect transition="in" filter="fade">
                                      <p:cBhvr>
                                        <p:cTn id="44" dur="1000"/>
                                        <p:tgtEl>
                                          <p:spTgt spid="13"/>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29"/>
                                        </p:tgtEl>
                                        <p:attrNameLst>
                                          <p:attrName>style.visibility</p:attrName>
                                        </p:attrNameLst>
                                      </p:cBhvr>
                                      <p:to>
                                        <p:strVal val="visible"/>
                                      </p:to>
                                    </p:set>
                                    <p:anim calcmode="lin" valueType="num">
                                      <p:cBhvr>
                                        <p:cTn id="49" dur="1000" fill="hold"/>
                                        <p:tgtEl>
                                          <p:spTgt spid="29"/>
                                        </p:tgtEl>
                                        <p:attrNameLst>
                                          <p:attrName>ppt_w</p:attrName>
                                        </p:attrNameLst>
                                      </p:cBhvr>
                                      <p:tavLst>
                                        <p:tav tm="0">
                                          <p:val>
                                            <p:strVal val="#ppt_w*0.70"/>
                                          </p:val>
                                        </p:tav>
                                        <p:tav tm="100000">
                                          <p:val>
                                            <p:strVal val="#ppt_w"/>
                                          </p:val>
                                        </p:tav>
                                      </p:tavLst>
                                    </p:anim>
                                    <p:anim calcmode="lin" valueType="num">
                                      <p:cBhvr>
                                        <p:cTn id="50" dur="1000" fill="hold"/>
                                        <p:tgtEl>
                                          <p:spTgt spid="29"/>
                                        </p:tgtEl>
                                        <p:attrNameLst>
                                          <p:attrName>ppt_h</p:attrName>
                                        </p:attrNameLst>
                                      </p:cBhvr>
                                      <p:tavLst>
                                        <p:tav tm="0">
                                          <p:val>
                                            <p:strVal val="#ppt_h"/>
                                          </p:val>
                                        </p:tav>
                                        <p:tav tm="100000">
                                          <p:val>
                                            <p:strVal val="#ppt_h"/>
                                          </p:val>
                                        </p:tav>
                                      </p:tavLst>
                                    </p:anim>
                                    <p:animEffect transition="in" filter="fade">
                                      <p:cBhvr>
                                        <p:cTn id="51" dur="1000"/>
                                        <p:tgtEl>
                                          <p:spTgt spid="29"/>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10"/>
                                        </p:tgtEl>
                                        <p:attrNameLst>
                                          <p:attrName>style.visibility</p:attrName>
                                        </p:attrNameLst>
                                      </p:cBhvr>
                                      <p:to>
                                        <p:strVal val="visible"/>
                                      </p:to>
                                    </p:set>
                                    <p:anim calcmode="lin" valueType="num">
                                      <p:cBhvr>
                                        <p:cTn id="56" dur="1000" fill="hold"/>
                                        <p:tgtEl>
                                          <p:spTgt spid="10"/>
                                        </p:tgtEl>
                                        <p:attrNameLst>
                                          <p:attrName>ppt_w</p:attrName>
                                        </p:attrNameLst>
                                      </p:cBhvr>
                                      <p:tavLst>
                                        <p:tav tm="0">
                                          <p:val>
                                            <p:strVal val="#ppt_w*0.70"/>
                                          </p:val>
                                        </p:tav>
                                        <p:tav tm="100000">
                                          <p:val>
                                            <p:strVal val="#ppt_w"/>
                                          </p:val>
                                        </p:tav>
                                      </p:tavLst>
                                    </p:anim>
                                    <p:anim calcmode="lin" valueType="num">
                                      <p:cBhvr>
                                        <p:cTn id="57" dur="1000" fill="hold"/>
                                        <p:tgtEl>
                                          <p:spTgt spid="10"/>
                                        </p:tgtEl>
                                        <p:attrNameLst>
                                          <p:attrName>ppt_h</p:attrName>
                                        </p:attrNameLst>
                                      </p:cBhvr>
                                      <p:tavLst>
                                        <p:tav tm="0">
                                          <p:val>
                                            <p:strVal val="#ppt_h"/>
                                          </p:val>
                                        </p:tav>
                                        <p:tav tm="100000">
                                          <p:val>
                                            <p:strVal val="#ppt_h"/>
                                          </p:val>
                                        </p:tav>
                                      </p:tavLst>
                                    </p:anim>
                                    <p:animEffect transition="in" filter="fade">
                                      <p:cBhvr>
                                        <p:cTn id="58" dur="1000"/>
                                        <p:tgtEl>
                                          <p:spTgt spid="10"/>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28"/>
                                        </p:tgtEl>
                                        <p:attrNameLst>
                                          <p:attrName>style.visibility</p:attrName>
                                        </p:attrNameLst>
                                      </p:cBhvr>
                                      <p:to>
                                        <p:strVal val="visible"/>
                                      </p:to>
                                    </p:set>
                                    <p:anim calcmode="lin" valueType="num">
                                      <p:cBhvr>
                                        <p:cTn id="63" dur="1000" fill="hold"/>
                                        <p:tgtEl>
                                          <p:spTgt spid="28"/>
                                        </p:tgtEl>
                                        <p:attrNameLst>
                                          <p:attrName>ppt_w</p:attrName>
                                        </p:attrNameLst>
                                      </p:cBhvr>
                                      <p:tavLst>
                                        <p:tav tm="0">
                                          <p:val>
                                            <p:strVal val="#ppt_w*0.70"/>
                                          </p:val>
                                        </p:tav>
                                        <p:tav tm="100000">
                                          <p:val>
                                            <p:strVal val="#ppt_w"/>
                                          </p:val>
                                        </p:tav>
                                      </p:tavLst>
                                    </p:anim>
                                    <p:anim calcmode="lin" valueType="num">
                                      <p:cBhvr>
                                        <p:cTn id="64" dur="1000" fill="hold"/>
                                        <p:tgtEl>
                                          <p:spTgt spid="28"/>
                                        </p:tgtEl>
                                        <p:attrNameLst>
                                          <p:attrName>ppt_h</p:attrName>
                                        </p:attrNameLst>
                                      </p:cBhvr>
                                      <p:tavLst>
                                        <p:tav tm="0">
                                          <p:val>
                                            <p:strVal val="#ppt_h"/>
                                          </p:val>
                                        </p:tav>
                                        <p:tav tm="100000">
                                          <p:val>
                                            <p:strVal val="#ppt_h"/>
                                          </p:val>
                                        </p:tav>
                                      </p:tavLst>
                                    </p:anim>
                                    <p:animEffect transition="in" filter="fade">
                                      <p:cBhvr>
                                        <p:cTn id="65" dur="1000"/>
                                        <p:tgtEl>
                                          <p:spTgt spid="28"/>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9"/>
                                        </p:tgtEl>
                                        <p:attrNameLst>
                                          <p:attrName>style.visibility</p:attrName>
                                        </p:attrNameLst>
                                      </p:cBhvr>
                                      <p:to>
                                        <p:strVal val="visible"/>
                                      </p:to>
                                    </p:set>
                                    <p:anim calcmode="lin" valueType="num">
                                      <p:cBhvr>
                                        <p:cTn id="70" dur="1000" fill="hold"/>
                                        <p:tgtEl>
                                          <p:spTgt spid="9"/>
                                        </p:tgtEl>
                                        <p:attrNameLst>
                                          <p:attrName>ppt_w</p:attrName>
                                        </p:attrNameLst>
                                      </p:cBhvr>
                                      <p:tavLst>
                                        <p:tav tm="0">
                                          <p:val>
                                            <p:strVal val="#ppt_w*0.70"/>
                                          </p:val>
                                        </p:tav>
                                        <p:tav tm="100000">
                                          <p:val>
                                            <p:strVal val="#ppt_w"/>
                                          </p:val>
                                        </p:tav>
                                      </p:tavLst>
                                    </p:anim>
                                    <p:anim calcmode="lin" valueType="num">
                                      <p:cBhvr>
                                        <p:cTn id="71" dur="1000" fill="hold"/>
                                        <p:tgtEl>
                                          <p:spTgt spid="9"/>
                                        </p:tgtEl>
                                        <p:attrNameLst>
                                          <p:attrName>ppt_h</p:attrName>
                                        </p:attrNameLst>
                                      </p:cBhvr>
                                      <p:tavLst>
                                        <p:tav tm="0">
                                          <p:val>
                                            <p:strVal val="#ppt_h"/>
                                          </p:val>
                                        </p:tav>
                                        <p:tav tm="100000">
                                          <p:val>
                                            <p:strVal val="#ppt_h"/>
                                          </p:val>
                                        </p:tav>
                                      </p:tavLst>
                                    </p:anim>
                                    <p:animEffect transition="in" filter="fade">
                                      <p:cBhvr>
                                        <p:cTn id="72" dur="1000"/>
                                        <p:tgtEl>
                                          <p:spTgt spid="9"/>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27"/>
                                        </p:tgtEl>
                                        <p:attrNameLst>
                                          <p:attrName>style.visibility</p:attrName>
                                        </p:attrNameLst>
                                      </p:cBhvr>
                                      <p:to>
                                        <p:strVal val="visible"/>
                                      </p:to>
                                    </p:set>
                                    <p:anim calcmode="lin" valueType="num">
                                      <p:cBhvr>
                                        <p:cTn id="77" dur="1000" fill="hold"/>
                                        <p:tgtEl>
                                          <p:spTgt spid="27"/>
                                        </p:tgtEl>
                                        <p:attrNameLst>
                                          <p:attrName>ppt_w</p:attrName>
                                        </p:attrNameLst>
                                      </p:cBhvr>
                                      <p:tavLst>
                                        <p:tav tm="0">
                                          <p:val>
                                            <p:strVal val="#ppt_w*0.70"/>
                                          </p:val>
                                        </p:tav>
                                        <p:tav tm="100000">
                                          <p:val>
                                            <p:strVal val="#ppt_w"/>
                                          </p:val>
                                        </p:tav>
                                      </p:tavLst>
                                    </p:anim>
                                    <p:anim calcmode="lin" valueType="num">
                                      <p:cBhvr>
                                        <p:cTn id="78" dur="1000" fill="hold"/>
                                        <p:tgtEl>
                                          <p:spTgt spid="27"/>
                                        </p:tgtEl>
                                        <p:attrNameLst>
                                          <p:attrName>ppt_h</p:attrName>
                                        </p:attrNameLst>
                                      </p:cBhvr>
                                      <p:tavLst>
                                        <p:tav tm="0">
                                          <p:val>
                                            <p:strVal val="#ppt_h"/>
                                          </p:val>
                                        </p:tav>
                                        <p:tav tm="100000">
                                          <p:val>
                                            <p:strVal val="#ppt_h"/>
                                          </p:val>
                                        </p:tav>
                                      </p:tavLst>
                                    </p:anim>
                                    <p:animEffect transition="in" filter="fade">
                                      <p:cBhvr>
                                        <p:cTn id="79" dur="1000"/>
                                        <p:tgtEl>
                                          <p:spTgt spid="27"/>
                                        </p:tgtEl>
                                      </p:cBhvr>
                                    </p:animEffect>
                                  </p:childTnLst>
                                </p:cTn>
                              </p:par>
                            </p:childTnLst>
                          </p:cTn>
                        </p:par>
                      </p:childTnLst>
                    </p:cTn>
                  </p:par>
                  <p:par>
                    <p:cTn id="80" fill="hold">
                      <p:stCondLst>
                        <p:cond delay="indefinite"/>
                      </p:stCondLst>
                      <p:childTnLst>
                        <p:par>
                          <p:cTn id="81" fill="hold">
                            <p:stCondLst>
                              <p:cond delay="0"/>
                            </p:stCondLst>
                            <p:childTnLst>
                              <p:par>
                                <p:cTn id="82" presetID="55" presetClass="entr" presetSubtype="0" fill="hold" grpId="0" nodeType="clickEffect">
                                  <p:stCondLst>
                                    <p:cond delay="0"/>
                                  </p:stCondLst>
                                  <p:childTnLst>
                                    <p:set>
                                      <p:cBhvr>
                                        <p:cTn id="83" dur="1" fill="hold">
                                          <p:stCondLst>
                                            <p:cond delay="0"/>
                                          </p:stCondLst>
                                        </p:cTn>
                                        <p:tgtEl>
                                          <p:spTgt spid="8"/>
                                        </p:tgtEl>
                                        <p:attrNameLst>
                                          <p:attrName>style.visibility</p:attrName>
                                        </p:attrNameLst>
                                      </p:cBhvr>
                                      <p:to>
                                        <p:strVal val="visible"/>
                                      </p:to>
                                    </p:set>
                                    <p:anim calcmode="lin" valueType="num">
                                      <p:cBhvr>
                                        <p:cTn id="84" dur="1000" fill="hold"/>
                                        <p:tgtEl>
                                          <p:spTgt spid="8"/>
                                        </p:tgtEl>
                                        <p:attrNameLst>
                                          <p:attrName>ppt_w</p:attrName>
                                        </p:attrNameLst>
                                      </p:cBhvr>
                                      <p:tavLst>
                                        <p:tav tm="0">
                                          <p:val>
                                            <p:strVal val="#ppt_w*0.70"/>
                                          </p:val>
                                        </p:tav>
                                        <p:tav tm="100000">
                                          <p:val>
                                            <p:strVal val="#ppt_w"/>
                                          </p:val>
                                        </p:tav>
                                      </p:tavLst>
                                    </p:anim>
                                    <p:anim calcmode="lin" valueType="num">
                                      <p:cBhvr>
                                        <p:cTn id="85" dur="1000" fill="hold"/>
                                        <p:tgtEl>
                                          <p:spTgt spid="8"/>
                                        </p:tgtEl>
                                        <p:attrNameLst>
                                          <p:attrName>ppt_h</p:attrName>
                                        </p:attrNameLst>
                                      </p:cBhvr>
                                      <p:tavLst>
                                        <p:tav tm="0">
                                          <p:val>
                                            <p:strVal val="#ppt_h"/>
                                          </p:val>
                                        </p:tav>
                                        <p:tav tm="100000">
                                          <p:val>
                                            <p:strVal val="#ppt_h"/>
                                          </p:val>
                                        </p:tav>
                                      </p:tavLst>
                                    </p:anim>
                                    <p:animEffect transition="in" filter="fade">
                                      <p:cBhvr>
                                        <p:cTn id="86" dur="1000"/>
                                        <p:tgtEl>
                                          <p:spTgt spid="8"/>
                                        </p:tgtEl>
                                      </p:cBhvr>
                                    </p:animEffect>
                                  </p:childTnLst>
                                </p:cTn>
                              </p:par>
                            </p:childTnLst>
                          </p:cTn>
                        </p:par>
                      </p:childTnLst>
                    </p:cTn>
                  </p:par>
                  <p:par>
                    <p:cTn id="87" fill="hold">
                      <p:stCondLst>
                        <p:cond delay="indefinite"/>
                      </p:stCondLst>
                      <p:childTnLst>
                        <p:par>
                          <p:cTn id="88" fill="hold">
                            <p:stCondLst>
                              <p:cond delay="0"/>
                            </p:stCondLst>
                            <p:childTnLst>
                              <p:par>
                                <p:cTn id="89" presetID="55" presetClass="entr" presetSubtype="0" fill="hold" grpId="0" nodeType="clickEffect">
                                  <p:stCondLst>
                                    <p:cond delay="0"/>
                                  </p:stCondLst>
                                  <p:childTnLst>
                                    <p:set>
                                      <p:cBhvr>
                                        <p:cTn id="90" dur="1" fill="hold">
                                          <p:stCondLst>
                                            <p:cond delay="0"/>
                                          </p:stCondLst>
                                        </p:cTn>
                                        <p:tgtEl>
                                          <p:spTgt spid="26"/>
                                        </p:tgtEl>
                                        <p:attrNameLst>
                                          <p:attrName>style.visibility</p:attrName>
                                        </p:attrNameLst>
                                      </p:cBhvr>
                                      <p:to>
                                        <p:strVal val="visible"/>
                                      </p:to>
                                    </p:set>
                                    <p:anim calcmode="lin" valueType="num">
                                      <p:cBhvr>
                                        <p:cTn id="91" dur="1000" fill="hold"/>
                                        <p:tgtEl>
                                          <p:spTgt spid="26"/>
                                        </p:tgtEl>
                                        <p:attrNameLst>
                                          <p:attrName>ppt_w</p:attrName>
                                        </p:attrNameLst>
                                      </p:cBhvr>
                                      <p:tavLst>
                                        <p:tav tm="0">
                                          <p:val>
                                            <p:strVal val="#ppt_w*0.70"/>
                                          </p:val>
                                        </p:tav>
                                        <p:tav tm="100000">
                                          <p:val>
                                            <p:strVal val="#ppt_w"/>
                                          </p:val>
                                        </p:tav>
                                      </p:tavLst>
                                    </p:anim>
                                    <p:anim calcmode="lin" valueType="num">
                                      <p:cBhvr>
                                        <p:cTn id="92" dur="1000" fill="hold"/>
                                        <p:tgtEl>
                                          <p:spTgt spid="26"/>
                                        </p:tgtEl>
                                        <p:attrNameLst>
                                          <p:attrName>ppt_h</p:attrName>
                                        </p:attrNameLst>
                                      </p:cBhvr>
                                      <p:tavLst>
                                        <p:tav tm="0">
                                          <p:val>
                                            <p:strVal val="#ppt_h"/>
                                          </p:val>
                                        </p:tav>
                                        <p:tav tm="100000">
                                          <p:val>
                                            <p:strVal val="#ppt_h"/>
                                          </p:val>
                                        </p:tav>
                                      </p:tavLst>
                                    </p:anim>
                                    <p:animEffect transition="in" filter="fade">
                                      <p:cBhvr>
                                        <p:cTn id="93" dur="1000"/>
                                        <p:tgtEl>
                                          <p:spTgt spid="26"/>
                                        </p:tgtEl>
                                      </p:cBhvr>
                                    </p:animEffect>
                                  </p:childTnLst>
                                </p:cTn>
                              </p:par>
                            </p:childTnLst>
                          </p:cTn>
                        </p:par>
                      </p:childTnLst>
                    </p:cTn>
                  </p:par>
                  <p:par>
                    <p:cTn id="94" fill="hold">
                      <p:stCondLst>
                        <p:cond delay="indefinite"/>
                      </p:stCondLst>
                      <p:childTnLst>
                        <p:par>
                          <p:cTn id="95" fill="hold">
                            <p:stCondLst>
                              <p:cond delay="0"/>
                            </p:stCondLst>
                            <p:childTnLst>
                              <p:par>
                                <p:cTn id="96" presetID="55" presetClass="entr" presetSubtype="0" fill="hold" nodeType="clickEffect">
                                  <p:stCondLst>
                                    <p:cond delay="0"/>
                                  </p:stCondLst>
                                  <p:childTnLst>
                                    <p:set>
                                      <p:cBhvr>
                                        <p:cTn id="97" dur="1" fill="hold">
                                          <p:stCondLst>
                                            <p:cond delay="0"/>
                                          </p:stCondLst>
                                        </p:cTn>
                                        <p:tgtEl>
                                          <p:spTgt spid="34"/>
                                        </p:tgtEl>
                                        <p:attrNameLst>
                                          <p:attrName>style.visibility</p:attrName>
                                        </p:attrNameLst>
                                      </p:cBhvr>
                                      <p:to>
                                        <p:strVal val="visible"/>
                                      </p:to>
                                    </p:set>
                                    <p:anim calcmode="lin" valueType="num">
                                      <p:cBhvr>
                                        <p:cTn id="98" dur="1000" fill="hold"/>
                                        <p:tgtEl>
                                          <p:spTgt spid="34"/>
                                        </p:tgtEl>
                                        <p:attrNameLst>
                                          <p:attrName>ppt_w</p:attrName>
                                        </p:attrNameLst>
                                      </p:cBhvr>
                                      <p:tavLst>
                                        <p:tav tm="0">
                                          <p:val>
                                            <p:strVal val="#ppt_w*0.70"/>
                                          </p:val>
                                        </p:tav>
                                        <p:tav tm="100000">
                                          <p:val>
                                            <p:strVal val="#ppt_w"/>
                                          </p:val>
                                        </p:tav>
                                      </p:tavLst>
                                    </p:anim>
                                    <p:anim calcmode="lin" valueType="num">
                                      <p:cBhvr>
                                        <p:cTn id="99" dur="1000" fill="hold"/>
                                        <p:tgtEl>
                                          <p:spTgt spid="34"/>
                                        </p:tgtEl>
                                        <p:attrNameLst>
                                          <p:attrName>ppt_h</p:attrName>
                                        </p:attrNameLst>
                                      </p:cBhvr>
                                      <p:tavLst>
                                        <p:tav tm="0">
                                          <p:val>
                                            <p:strVal val="#ppt_h"/>
                                          </p:val>
                                        </p:tav>
                                        <p:tav tm="100000">
                                          <p:val>
                                            <p:strVal val="#ppt_h"/>
                                          </p:val>
                                        </p:tav>
                                      </p:tavLst>
                                    </p:anim>
                                    <p:animEffect transition="in" filter="fade">
                                      <p:cBhvr>
                                        <p:cTn id="100" dur="1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3" grpId="0" animBg="1"/>
      <p:bldP spid="23" grpId="1" animBg="1"/>
      <p:bldP spid="25" grpId="0" animBg="1"/>
      <p:bldP spid="26" grpId="0" animBg="1"/>
      <p:bldP spid="27" grpId="0" animBg="1"/>
      <p:bldP spid="28" grpId="0" animBg="1"/>
      <p:bldP spid="29" grpId="0" animBg="1"/>
      <p:bldP spid="3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Le Conseil de sécurité</a:t>
            </a:r>
            <a:endParaRPr lang="fr-FR" b="1" dirty="0"/>
          </a:p>
        </p:txBody>
      </p:sp>
      <p:sp>
        <p:nvSpPr>
          <p:cNvPr id="3" name="Espace réservé du contenu 2"/>
          <p:cNvSpPr>
            <a:spLocks noGrp="1"/>
          </p:cNvSpPr>
          <p:nvPr>
            <p:ph idx="1"/>
          </p:nvPr>
        </p:nvSpPr>
        <p:spPr/>
        <p:txBody>
          <a:bodyPr>
            <a:normAutofit fontScale="85000" lnSpcReduction="20000"/>
          </a:bodyPr>
          <a:lstStyle/>
          <a:p>
            <a:pPr>
              <a:buNone/>
            </a:pPr>
            <a:r>
              <a:rPr lang="fr-FR" dirty="0" smtClean="0"/>
              <a:t>  C’est l'organe exécutif des Nations unies. </a:t>
            </a:r>
          </a:p>
          <a:p>
            <a:pPr>
              <a:buNone/>
            </a:pPr>
            <a:r>
              <a:rPr lang="fr-FR" dirty="0" smtClean="0"/>
              <a:t> Il a « la responsabilité principale du maintien de la paix et de la sécurité internationale ».</a:t>
            </a:r>
          </a:p>
          <a:p>
            <a:pPr>
              <a:buNone/>
            </a:pPr>
            <a:r>
              <a:rPr lang="fr-FR" dirty="0" smtClean="0"/>
              <a:t>   Il dispose pour cela de </a:t>
            </a:r>
            <a:r>
              <a:rPr lang="fr-FR" b="1" dirty="0" smtClean="0"/>
              <a:t>pouvoirs spécifiques</a:t>
            </a:r>
            <a:r>
              <a:rPr lang="fr-FR" dirty="0" smtClean="0"/>
              <a:t>:</a:t>
            </a:r>
          </a:p>
          <a:p>
            <a:r>
              <a:rPr lang="fr-FR" dirty="0" smtClean="0"/>
              <a:t> tels que le maintien de la paix.</a:t>
            </a:r>
          </a:p>
          <a:p>
            <a:r>
              <a:rPr lang="fr-FR" dirty="0" smtClean="0"/>
              <a:t> Des </a:t>
            </a:r>
            <a:r>
              <a:rPr lang="fr-FR" b="1" dirty="0" smtClean="0"/>
              <a:t>sanctions internationales.</a:t>
            </a:r>
          </a:p>
          <a:p>
            <a:r>
              <a:rPr lang="fr-FR" dirty="0" smtClean="0"/>
              <a:t> </a:t>
            </a:r>
            <a:r>
              <a:rPr lang="fr-FR" b="1" dirty="0" smtClean="0"/>
              <a:t>Intervention militaire</a:t>
            </a:r>
            <a:r>
              <a:rPr lang="fr-FR" dirty="0" smtClean="0"/>
              <a:t>.</a:t>
            </a:r>
          </a:p>
          <a:p>
            <a:pPr>
              <a:buNone/>
            </a:pPr>
            <a:r>
              <a:rPr lang="fr-FR" dirty="0" smtClean="0"/>
              <a:t>    Certaines décisions, appelées </a:t>
            </a:r>
            <a:r>
              <a:rPr lang="fr-FR" b="1" dirty="0" smtClean="0"/>
              <a:t>résolutions</a:t>
            </a:r>
            <a:r>
              <a:rPr lang="fr-FR" dirty="0" smtClean="0"/>
              <a:t>, du Conseil de sécurité ont force exécutoire et « les Membres de l'Organisation conviennent d'accepter et d'appliquer les décisions du Conseil de sécurité ». </a:t>
            </a:r>
          </a:p>
          <a:p>
            <a:pPr>
              <a:buNone/>
            </a:pPr>
            <a:endParaRPr lang="fr-FR" dirty="0"/>
          </a:p>
        </p:txBody>
      </p:sp>
      <p:sp>
        <p:nvSpPr>
          <p:cNvPr id="4" name="Rectangle à coins arrondis 3">
            <a:hlinkClick r:id="rId2" action="ppaction://hlinksldjump"/>
          </p:cNvPr>
          <p:cNvSpPr/>
          <p:nvPr/>
        </p:nvSpPr>
        <p:spPr>
          <a:xfrm>
            <a:off x="8143900" y="5929330"/>
            <a:ext cx="571504" cy="50006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900" dirty="0" smtClean="0"/>
              <a:t>retour</a:t>
            </a:r>
            <a:endParaRPr lang="fr-FR" sz="900"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secrétaire général</a:t>
            </a:r>
            <a:endParaRPr lang="fr-FR" dirty="0"/>
          </a:p>
        </p:txBody>
      </p:sp>
      <p:sp>
        <p:nvSpPr>
          <p:cNvPr id="3" name="Espace réservé du contenu 2"/>
          <p:cNvSpPr>
            <a:spLocks noGrp="1"/>
          </p:cNvSpPr>
          <p:nvPr>
            <p:ph idx="1"/>
          </p:nvPr>
        </p:nvSpPr>
        <p:spPr/>
        <p:txBody>
          <a:bodyPr/>
          <a:lstStyle/>
          <a:p>
            <a:pPr>
              <a:buNone/>
            </a:pPr>
            <a:r>
              <a:rPr lang="fr-FR" dirty="0" smtClean="0"/>
              <a:t>Il est nommé par l’Assemblée générale.</a:t>
            </a:r>
          </a:p>
          <a:p>
            <a:pPr>
              <a:buNone/>
            </a:pPr>
            <a:r>
              <a:rPr lang="fr-FR" dirty="0" smtClean="0"/>
              <a:t>Il est chargé de remplir toutes les fonctions dont il peut être chargé par le Conseil de sécurité, l'Assemblée générale, le Conseil économique et social ou tout autre organe de l'ONU.</a:t>
            </a:r>
          </a:p>
          <a:p>
            <a:pPr>
              <a:buNone/>
            </a:pPr>
            <a:endParaRPr lang="fr-FR" dirty="0"/>
          </a:p>
        </p:txBody>
      </p:sp>
      <p:sp>
        <p:nvSpPr>
          <p:cNvPr id="4" name="Rectangle à coins arrondis 3">
            <a:hlinkClick r:id="rId2" action="ppaction://hlinksldjump"/>
          </p:cNvPr>
          <p:cNvSpPr/>
          <p:nvPr/>
        </p:nvSpPr>
        <p:spPr>
          <a:xfrm>
            <a:off x="8143900" y="5929330"/>
            <a:ext cx="571504" cy="50006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900" dirty="0" smtClean="0"/>
              <a:t>retour</a:t>
            </a:r>
            <a:endParaRPr lang="fr-FR" sz="900"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L’Assemblée générale</a:t>
            </a:r>
            <a:endParaRPr lang="fr-FR" dirty="0"/>
          </a:p>
        </p:txBody>
      </p:sp>
      <p:sp>
        <p:nvSpPr>
          <p:cNvPr id="3" name="Espace réservé du contenu 2"/>
          <p:cNvSpPr>
            <a:spLocks noGrp="1"/>
          </p:cNvSpPr>
          <p:nvPr>
            <p:ph idx="1"/>
          </p:nvPr>
        </p:nvSpPr>
        <p:spPr/>
        <p:txBody>
          <a:bodyPr>
            <a:normAutofit fontScale="92500"/>
          </a:bodyPr>
          <a:lstStyle/>
          <a:p>
            <a:r>
              <a:rPr lang="fr-FR" dirty="0" smtClean="0"/>
              <a:t>Le rôle de l'Assemblée est principalement consultatif, contrairement au conseil de sécurité qui a des pouvoirs principalement exécutifs.</a:t>
            </a:r>
          </a:p>
          <a:p>
            <a:r>
              <a:rPr lang="fr-FR" dirty="0" smtClean="0"/>
              <a:t>Un État (membre ou non de l'ONU) peut saisir l'Assemblée générale sur les questions touchant au maintien de la paix ou à la sécurité internationale. Ses conclusions n'ont qu'une valeur de recommandation, au final c'est le Conseil de sécurité qui décidera.</a:t>
            </a:r>
          </a:p>
          <a:p>
            <a:pPr>
              <a:buNone/>
            </a:pPr>
            <a:endParaRPr lang="fr-FR" dirty="0"/>
          </a:p>
        </p:txBody>
      </p:sp>
      <p:sp>
        <p:nvSpPr>
          <p:cNvPr id="4" name="Rectangle à coins arrondis 3">
            <a:hlinkClick r:id="rId2" action="ppaction://hlinksldjump"/>
          </p:cNvPr>
          <p:cNvSpPr/>
          <p:nvPr/>
        </p:nvSpPr>
        <p:spPr>
          <a:xfrm>
            <a:off x="8143900" y="5929330"/>
            <a:ext cx="571504" cy="50006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900" dirty="0" smtClean="0"/>
              <a:t>retour</a:t>
            </a:r>
            <a:endParaRPr lang="fr-FR" sz="90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Le conseil économique et social</a:t>
            </a:r>
            <a:endParaRPr lang="fr-FR" b="1" dirty="0"/>
          </a:p>
        </p:txBody>
      </p:sp>
      <p:sp>
        <p:nvSpPr>
          <p:cNvPr id="3" name="Espace réservé du contenu 2"/>
          <p:cNvSpPr>
            <a:spLocks noGrp="1"/>
          </p:cNvSpPr>
          <p:nvPr>
            <p:ph idx="1"/>
          </p:nvPr>
        </p:nvSpPr>
        <p:spPr/>
        <p:txBody>
          <a:bodyPr/>
          <a:lstStyle/>
          <a:p>
            <a:pPr>
              <a:buNone/>
            </a:pPr>
            <a:r>
              <a:rPr lang="fr-FR" dirty="0" smtClean="0"/>
              <a:t>Son rôle est d'examiner des questions dans les domaines économique, social, culturel, éducatif, de santé publique, de développement durable, et tout autre domaine apparenté à ces derniers. Il entretient également des liens étroits avec les ONG dans les domaines de sa compétence.</a:t>
            </a:r>
          </a:p>
          <a:p>
            <a:pPr>
              <a:buNone/>
            </a:pPr>
            <a:endParaRPr lang="fr-FR" dirty="0"/>
          </a:p>
        </p:txBody>
      </p:sp>
      <p:sp>
        <p:nvSpPr>
          <p:cNvPr id="4" name="Rectangle à coins arrondis 3">
            <a:hlinkClick r:id="rId2" action="ppaction://hlinksldjump"/>
          </p:cNvPr>
          <p:cNvSpPr/>
          <p:nvPr/>
        </p:nvSpPr>
        <p:spPr>
          <a:xfrm>
            <a:off x="8143900" y="5929330"/>
            <a:ext cx="571504" cy="50006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900" dirty="0" smtClean="0"/>
              <a:t>retour</a:t>
            </a:r>
            <a:endParaRPr lang="fr-FR" sz="90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Cour internationale de justice</a:t>
            </a:r>
            <a:endParaRPr lang="fr-FR" dirty="0"/>
          </a:p>
        </p:txBody>
      </p:sp>
      <p:sp>
        <p:nvSpPr>
          <p:cNvPr id="3" name="Espace réservé du contenu 2"/>
          <p:cNvSpPr>
            <a:spLocks noGrp="1"/>
          </p:cNvSpPr>
          <p:nvPr>
            <p:ph idx="1"/>
          </p:nvPr>
        </p:nvSpPr>
        <p:spPr/>
        <p:txBody>
          <a:bodyPr/>
          <a:lstStyle/>
          <a:p>
            <a:pPr>
              <a:buNone/>
            </a:pPr>
            <a:r>
              <a:rPr lang="fr-FR" dirty="0" smtClean="0"/>
              <a:t>Elle a pour principales fonctions de régler des conflits juridiques soumis par les États, et de donner un avis sur des questions juridiques présentées par des organes et agences internationaux agréés et par l'Assemblée générale des Nations unies.</a:t>
            </a:r>
            <a:endParaRPr lang="fr-FR" dirty="0"/>
          </a:p>
        </p:txBody>
      </p:sp>
      <p:sp>
        <p:nvSpPr>
          <p:cNvPr id="4" name="Rectangle à coins arrondis 3">
            <a:hlinkClick r:id="rId2" action="ppaction://hlinksldjump"/>
          </p:cNvPr>
          <p:cNvSpPr/>
          <p:nvPr/>
        </p:nvSpPr>
        <p:spPr>
          <a:xfrm>
            <a:off x="8143900" y="5929330"/>
            <a:ext cx="571504" cy="50006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900" dirty="0" smtClean="0"/>
              <a:t>retour</a:t>
            </a:r>
            <a:endParaRPr lang="fr-FR" sz="9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Cour pénale internationale</a:t>
            </a:r>
            <a:endParaRPr lang="fr-FR" b="1" dirty="0"/>
          </a:p>
        </p:txBody>
      </p:sp>
      <p:sp>
        <p:nvSpPr>
          <p:cNvPr id="5" name="Espace réservé du contenu 4"/>
          <p:cNvSpPr>
            <a:spLocks noGrp="1"/>
          </p:cNvSpPr>
          <p:nvPr>
            <p:ph idx="1"/>
          </p:nvPr>
        </p:nvSpPr>
        <p:spPr/>
        <p:txBody>
          <a:bodyPr/>
          <a:lstStyle/>
          <a:p>
            <a:pPr>
              <a:buNone/>
            </a:pPr>
            <a:r>
              <a:rPr lang="fr-FR" dirty="0" smtClean="0"/>
              <a:t>C’est un tribunal international permanent.</a:t>
            </a:r>
          </a:p>
          <a:p>
            <a:pPr>
              <a:buNone/>
            </a:pPr>
            <a:r>
              <a:rPr lang="fr-FR" dirty="0" smtClean="0"/>
              <a:t>  «Il peut exercer sa compétence à l'égard des personnes pour les </a:t>
            </a:r>
            <a:r>
              <a:rPr lang="fr-FR" b="1" dirty="0" smtClean="0"/>
              <a:t>crimes les plus graves </a:t>
            </a:r>
            <a:r>
              <a:rPr lang="fr-FR" dirty="0" smtClean="0"/>
              <a:t>ayant une portée internationale » , tels que sont le </a:t>
            </a:r>
            <a:r>
              <a:rPr lang="fr-FR" b="1" dirty="0" smtClean="0"/>
              <a:t>génocide</a:t>
            </a:r>
            <a:r>
              <a:rPr lang="fr-FR" dirty="0" smtClean="0"/>
              <a:t>, le </a:t>
            </a:r>
            <a:r>
              <a:rPr lang="fr-FR" b="1" dirty="0" smtClean="0"/>
              <a:t>crime contre l'humanité </a:t>
            </a:r>
            <a:r>
              <a:rPr lang="fr-FR" dirty="0" smtClean="0"/>
              <a:t>et le </a:t>
            </a:r>
            <a:r>
              <a:rPr lang="fr-FR" b="1" dirty="0" smtClean="0"/>
              <a:t>crime de guerre</a:t>
            </a:r>
            <a:r>
              <a:rPr lang="fr-FR" dirty="0" smtClean="0"/>
              <a:t>. </a:t>
            </a:r>
          </a:p>
          <a:p>
            <a:pPr>
              <a:buNone/>
            </a:pPr>
            <a:endParaRPr lang="fr-FR" dirty="0"/>
          </a:p>
        </p:txBody>
      </p:sp>
      <p:sp>
        <p:nvSpPr>
          <p:cNvPr id="6" name="Rectangle à coins arrondis 5">
            <a:hlinkClick r:id="rId2" action="ppaction://hlinksldjump"/>
          </p:cNvPr>
          <p:cNvSpPr/>
          <p:nvPr/>
        </p:nvSpPr>
        <p:spPr>
          <a:xfrm>
            <a:off x="8143900" y="5929330"/>
            <a:ext cx="571504" cy="50006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900" dirty="0" smtClean="0"/>
              <a:t>retour</a:t>
            </a:r>
            <a:endParaRPr lang="fr-FR" sz="900"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43108" y="571480"/>
            <a:ext cx="4598823" cy="707886"/>
          </a:xfrm>
          <a:prstGeom prst="rect">
            <a:avLst/>
          </a:prstGeom>
          <a:noFill/>
        </p:spPr>
        <p:txBody>
          <a:bodyPr wrap="none" rtlCol="0">
            <a:spAutoFit/>
          </a:bodyPr>
          <a:lstStyle/>
          <a:p>
            <a:r>
              <a:rPr lang="fr-FR" sz="4000" dirty="0" smtClean="0"/>
              <a:t>Les organes de l’ONU</a:t>
            </a:r>
            <a:endParaRPr lang="fr-FR" sz="4000" dirty="0"/>
          </a:p>
        </p:txBody>
      </p:sp>
      <p:sp>
        <p:nvSpPr>
          <p:cNvPr id="3" name="Rectangle à coins arrondis 2">
            <a:hlinkClick r:id="rId2" action="ppaction://hlinksldjump"/>
          </p:cNvPr>
          <p:cNvSpPr/>
          <p:nvPr/>
        </p:nvSpPr>
        <p:spPr>
          <a:xfrm>
            <a:off x="8143900" y="5929330"/>
            <a:ext cx="571504" cy="50006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900" dirty="0" smtClean="0"/>
              <a:t>retour</a:t>
            </a:r>
            <a:endParaRPr lang="fr-FR" sz="900" dirty="0"/>
          </a:p>
        </p:txBody>
      </p:sp>
      <p:sp>
        <p:nvSpPr>
          <p:cNvPr id="5" name="Espace réservé du contenu 4"/>
          <p:cNvSpPr>
            <a:spLocks noGrp="1"/>
          </p:cNvSpPr>
          <p:nvPr>
            <p:ph idx="1"/>
          </p:nvPr>
        </p:nvSpPr>
        <p:spPr/>
        <p:txBody>
          <a:bodyPr>
            <a:normAutofit/>
          </a:bodyPr>
          <a:lstStyle/>
          <a:p>
            <a:pPr>
              <a:buNone/>
            </a:pPr>
            <a:r>
              <a:rPr lang="fr-FR" b="1" dirty="0" smtClean="0"/>
              <a:t>L’OMS</a:t>
            </a:r>
            <a:r>
              <a:rPr lang="fr-FR" dirty="0" smtClean="0"/>
              <a:t>: </a:t>
            </a:r>
            <a:r>
              <a:rPr lang="fr-FR" sz="2400" dirty="0" smtClean="0"/>
              <a:t>(Organisation Mondiale du Commerce) </a:t>
            </a:r>
            <a:r>
              <a:rPr lang="fr-FR" sz="2400" dirty="0" smtClean="0"/>
              <a:t>a pour objectif d'amener tous les peuples du monde au niveau de </a:t>
            </a:r>
            <a:r>
              <a:rPr lang="fr-FR" sz="2400" b="1" dirty="0" smtClean="0"/>
              <a:t>santé</a:t>
            </a:r>
            <a:r>
              <a:rPr lang="fr-FR" sz="2400" dirty="0" smtClean="0"/>
              <a:t> le plus élevé possible.</a:t>
            </a:r>
          </a:p>
          <a:p>
            <a:pPr>
              <a:buNone/>
            </a:pPr>
            <a:r>
              <a:rPr lang="fr-FR" b="1" dirty="0" smtClean="0"/>
              <a:t>L’UNESCO: </a:t>
            </a:r>
            <a:r>
              <a:rPr lang="fr-FR" sz="2400" dirty="0" smtClean="0"/>
              <a:t>l’éducation, la science, la culture  et la communication, la collaboration entre nations.</a:t>
            </a:r>
          </a:p>
          <a:p>
            <a:pPr>
              <a:buNone/>
            </a:pPr>
            <a:r>
              <a:rPr lang="fr-FR" b="1" dirty="0" smtClean="0"/>
              <a:t>L’UNICEF: </a:t>
            </a:r>
            <a:r>
              <a:rPr lang="fr-FR" sz="2400" dirty="0" smtClean="0"/>
              <a:t>la protection de l’enfance, comme la lutte contre le sexisme, le sida</a:t>
            </a:r>
            <a:r>
              <a:rPr lang="fr-FR" sz="2400" dirty="0" smtClean="0"/>
              <a:t>,…</a:t>
            </a:r>
          </a:p>
          <a:p>
            <a:pPr>
              <a:buNone/>
            </a:pPr>
            <a:r>
              <a:rPr lang="fr-FR" b="1" dirty="0" smtClean="0"/>
              <a:t>L’OMC: </a:t>
            </a:r>
            <a:r>
              <a:rPr lang="fr-FR" dirty="0" smtClean="0"/>
              <a:t>(</a:t>
            </a:r>
            <a:r>
              <a:rPr lang="fr-FR" sz="2400" dirty="0" smtClean="0"/>
              <a:t>Organisation Mondiale </a:t>
            </a:r>
            <a:r>
              <a:rPr lang="fr-FR" sz="2400" dirty="0"/>
              <a:t>du Commerce), </a:t>
            </a:r>
            <a:r>
              <a:rPr lang="fr-FR" sz="2400" dirty="0" smtClean="0"/>
              <a:t>s’occupe </a:t>
            </a:r>
            <a:r>
              <a:rPr lang="fr-FR" sz="2400" dirty="0"/>
              <a:t>des règles régissant le commerce entre les </a:t>
            </a:r>
            <a:r>
              <a:rPr lang="fr-FR" sz="2400" dirty="0" smtClean="0"/>
              <a:t>pays.</a:t>
            </a:r>
            <a:endParaRPr lang="fr-FR" sz="2400"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xmlns:mc="http://schemas.openxmlformats.org/markup-compatibility/2006" xmlns:a14="http://schemas.microsoft.com/office/drawing/2010/main" val="1F497D" mc:Ignorable=""/>
      </a:dk2>
      <a:lt2>
        <a:srgbClr xmlns:mc="http://schemas.openxmlformats.org/markup-compatibility/2006" xmlns:a14="http://schemas.microsoft.com/office/drawing/2010/main" val="EEECE1" mc:Ignorable=""/>
      </a:lt2>
      <a:accent1>
        <a:srgbClr xmlns:mc="http://schemas.openxmlformats.org/markup-compatibility/2006" xmlns:a14="http://schemas.microsoft.com/office/drawing/2010/main" val="4F81BD" mc:Ignorable=""/>
      </a:accent1>
      <a:accent2>
        <a:srgbClr xmlns:mc="http://schemas.openxmlformats.org/markup-compatibility/2006" xmlns:a14="http://schemas.microsoft.com/office/drawing/2010/main" val="C0504D" mc:Ignorable=""/>
      </a:accent2>
      <a:accent3>
        <a:srgbClr xmlns:mc="http://schemas.openxmlformats.org/markup-compatibility/2006" xmlns:a14="http://schemas.microsoft.com/office/drawing/2010/main" val="9BBB59" mc:Ignorable=""/>
      </a:accent3>
      <a:accent4>
        <a:srgbClr xmlns:mc="http://schemas.openxmlformats.org/markup-compatibility/2006" xmlns:a14="http://schemas.microsoft.com/office/drawing/2010/main" val="8064A2" mc:Ignorable=""/>
      </a:accent4>
      <a:accent5>
        <a:srgbClr xmlns:mc="http://schemas.openxmlformats.org/markup-compatibility/2006" xmlns:a14="http://schemas.microsoft.com/office/drawing/2010/main" val="4BACC6" mc:Ignorable=""/>
      </a:accent5>
      <a:accent6>
        <a:srgbClr xmlns:mc="http://schemas.openxmlformats.org/markup-compatibility/2006" xmlns:a14="http://schemas.microsoft.com/office/drawing/2010/main" val="F79646" mc:Ignorable=""/>
      </a:accent6>
      <a:hlink>
        <a:srgbClr xmlns:mc="http://schemas.openxmlformats.org/markup-compatibility/2006" xmlns:a14="http://schemas.microsoft.com/office/drawing/2010/main" val="0000FF" mc:Ignorable=""/>
      </a:hlink>
      <a:folHlink>
        <a:srgbClr xmlns:mc="http://schemas.openxmlformats.org/markup-compatibility/2006" xmlns:a14="http://schemas.microsoft.com/office/drawing/2010/main" val="800080" mc:Ignorabl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10/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xmlns:mc="http://schemas.openxmlformats.org/markup-compatibility/2006" xmlns:a14="http://schemas.microsoft.com/office/drawing/2010/main" val="1F497D" mc:Ignorable=""/>
      </a:dk2>
      <a:lt2>
        <a:srgbClr xmlns:mc="http://schemas.openxmlformats.org/markup-compatibility/2006" xmlns:a14="http://schemas.microsoft.com/office/drawing/2010/main" val="EEECE1" mc:Ignorable=""/>
      </a:lt2>
      <a:accent1>
        <a:srgbClr xmlns:mc="http://schemas.openxmlformats.org/markup-compatibility/2006" xmlns:a14="http://schemas.microsoft.com/office/drawing/2010/main" val="4F81BD" mc:Ignorable=""/>
      </a:accent1>
      <a:accent2>
        <a:srgbClr xmlns:mc="http://schemas.openxmlformats.org/markup-compatibility/2006" xmlns:a14="http://schemas.microsoft.com/office/drawing/2010/main" val="C0504D" mc:Ignorable=""/>
      </a:accent2>
      <a:accent3>
        <a:srgbClr xmlns:mc="http://schemas.openxmlformats.org/markup-compatibility/2006" xmlns:a14="http://schemas.microsoft.com/office/drawing/2010/main" val="9BBB59" mc:Ignorable=""/>
      </a:accent3>
      <a:accent4>
        <a:srgbClr xmlns:mc="http://schemas.openxmlformats.org/markup-compatibility/2006" xmlns:a14="http://schemas.microsoft.com/office/drawing/2010/main" val="8064A2" mc:Ignorable=""/>
      </a:accent4>
      <a:accent5>
        <a:srgbClr xmlns:mc="http://schemas.openxmlformats.org/markup-compatibility/2006" xmlns:a14="http://schemas.microsoft.com/office/drawing/2010/main" val="4BACC6" mc:Ignorable=""/>
      </a:accent5>
      <a:accent6>
        <a:srgbClr xmlns:mc="http://schemas.openxmlformats.org/markup-compatibility/2006" xmlns:a14="http://schemas.microsoft.com/office/drawing/2010/main" val="F79646" mc:Ignorable=""/>
      </a:accent6>
      <a:hlink>
        <a:srgbClr xmlns:mc="http://schemas.openxmlformats.org/markup-compatibility/2006" xmlns:a14="http://schemas.microsoft.com/office/drawing/2010/main" val="0000FF" mc:Ignorable=""/>
      </a:hlink>
      <a:folHlink>
        <a:srgbClr xmlns:mc="http://schemas.openxmlformats.org/markup-compatibility/2006" xmlns:a14="http://schemas.microsoft.com/office/drawing/2010/main" val="800080" mc:Ignorabl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10/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TotalTime>
  <Words>447</Words>
  <Application>Microsoft Office PowerPoint</Application>
  <PresentationFormat>Affichage à l'écran (4:3)</PresentationFormat>
  <Paragraphs>79</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Organisation des Nations Unies</vt:lpstr>
      <vt:lpstr>Présentation PowerPoint</vt:lpstr>
      <vt:lpstr>Le Conseil de sécurité</vt:lpstr>
      <vt:lpstr>Le secrétaire général</vt:lpstr>
      <vt:lpstr>L’Assemblée générale</vt:lpstr>
      <vt:lpstr>Le conseil économique et social</vt:lpstr>
      <vt:lpstr>La Cour internationale de justice</vt:lpstr>
      <vt:lpstr>Cour pénale internationale</vt:lpstr>
      <vt:lpstr>Présentation PowerPoint</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fixator</dc:creator>
  <cp:lastModifiedBy>fixator</cp:lastModifiedBy>
  <cp:revision>19</cp:revision>
  <dcterms:created xsi:type="dcterms:W3CDTF">2010-05-12T14:55:56Z</dcterms:created>
  <dcterms:modified xsi:type="dcterms:W3CDTF">2010-05-14T14:35:31Z</dcterms:modified>
</cp:coreProperties>
</file>