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61" r:id="rId5"/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C6E6A-49C8-477B-8F31-D1031907448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C9329-2335-4C4C-8C06-CCCD9E16320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B535D-85D8-45B0-AD63-63717C5F0F2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6D514-D846-430B-B939-B10BDF84DCD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A363F-AF56-464F-A1FA-892AD3E817B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658E1-5059-4552-AF03-FCC7809438A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71FE4-5B2C-472B-9BC1-BD0E630833D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A081B-746D-4B7E-A807-968A5FFA764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40384-498C-4A2C-A221-86AA4E6C846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5BC32-00AC-41F2-A8DB-E94E5FF9D05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64A0B-8314-4F42-8C59-33B3353A208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FCD365-170F-44BA-B957-26F4FFD2F6D1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hyperlink" Target="http://mylene.lallement.pagesperso-orange.fr/espace_pedagogique/5e/01-hist/04-Eglise/ex-Conques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348038" y="2492375"/>
            <a:ext cx="2160587" cy="9366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dirty="0"/>
              <a:t>Le Christianisme </a:t>
            </a:r>
          </a:p>
          <a:p>
            <a:pPr algn="ctr"/>
            <a:r>
              <a:rPr lang="fr-FR" dirty="0"/>
              <a:t>En</a:t>
            </a:r>
          </a:p>
          <a:p>
            <a:pPr algn="ctr"/>
            <a:r>
              <a:rPr lang="fr-FR" dirty="0"/>
              <a:t>Europe</a:t>
            </a:r>
          </a:p>
        </p:txBody>
      </p:sp>
      <p:cxnSp>
        <p:nvCxnSpPr>
          <p:cNvPr id="6150" name="AutoShape 6"/>
          <p:cNvCxnSpPr>
            <a:cxnSpLocks noChangeShapeType="1"/>
            <a:stCxn id="6148" idx="1"/>
          </p:cNvCxnSpPr>
          <p:nvPr/>
        </p:nvCxnSpPr>
        <p:spPr bwMode="auto">
          <a:xfrm flipH="1">
            <a:off x="2627313" y="2960688"/>
            <a:ext cx="720725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51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331913" y="2565400"/>
            <a:ext cx="1274762" cy="720725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1400"/>
              <a:t>Le tympan</a:t>
            </a:r>
          </a:p>
          <a:p>
            <a:pPr algn="ctr"/>
            <a:r>
              <a:rPr lang="fr-FR" sz="1400"/>
              <a:t>De </a:t>
            </a:r>
          </a:p>
          <a:p>
            <a:pPr algn="ctr"/>
            <a:r>
              <a:rPr lang="fr-FR" sz="1400"/>
              <a:t>Conques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1835150" y="3284538"/>
            <a:ext cx="0" cy="7921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1403350" y="4149725"/>
            <a:ext cx="935038" cy="719138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1200"/>
              <a:t>Jugement </a:t>
            </a:r>
          </a:p>
          <a:p>
            <a:pPr algn="ctr"/>
            <a:r>
              <a:rPr lang="fr-FR" sz="1200"/>
              <a:t>dernier</a:t>
            </a:r>
          </a:p>
        </p:txBody>
      </p:sp>
      <p:cxnSp>
        <p:nvCxnSpPr>
          <p:cNvPr id="6154" name="AutoShape 10"/>
          <p:cNvCxnSpPr>
            <a:cxnSpLocks noChangeShapeType="1"/>
            <a:stCxn id="6153" idx="1"/>
          </p:cNvCxnSpPr>
          <p:nvPr/>
        </p:nvCxnSpPr>
        <p:spPr bwMode="auto">
          <a:xfrm flipH="1">
            <a:off x="827088" y="4510088"/>
            <a:ext cx="576262" cy="79057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55" name="AutoShape 11"/>
          <p:cNvCxnSpPr>
            <a:cxnSpLocks noChangeShapeType="1"/>
            <a:stCxn id="6153" idx="3"/>
          </p:cNvCxnSpPr>
          <p:nvPr/>
        </p:nvCxnSpPr>
        <p:spPr bwMode="auto">
          <a:xfrm>
            <a:off x="2338388" y="4510088"/>
            <a:ext cx="649287" cy="79057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2555875" y="5300663"/>
            <a:ext cx="935038" cy="719137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1200"/>
              <a:t>Enfer</a:t>
            </a:r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395288" y="5300663"/>
            <a:ext cx="935037" cy="719137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1200"/>
              <a:t>Paradis</a:t>
            </a:r>
          </a:p>
        </p:txBody>
      </p:sp>
      <p:cxnSp>
        <p:nvCxnSpPr>
          <p:cNvPr id="6162" name="AutoShape 18"/>
          <p:cNvCxnSpPr>
            <a:cxnSpLocks noChangeShapeType="1"/>
            <a:stCxn id="6148" idx="3"/>
            <a:endCxn id="6163" idx="2"/>
          </p:cNvCxnSpPr>
          <p:nvPr/>
        </p:nvCxnSpPr>
        <p:spPr bwMode="auto">
          <a:xfrm flipV="1">
            <a:off x="5508625" y="2924969"/>
            <a:ext cx="1079500" cy="3571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63" name="Oval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588125" y="2420938"/>
            <a:ext cx="1512888" cy="1008062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/>
              <a:t>Les églises</a:t>
            </a:r>
          </a:p>
        </p:txBody>
      </p:sp>
      <p:cxnSp>
        <p:nvCxnSpPr>
          <p:cNvPr id="6165" name="AutoShape 21"/>
          <p:cNvCxnSpPr>
            <a:cxnSpLocks noChangeShapeType="1"/>
            <a:stCxn id="6163" idx="3"/>
          </p:cNvCxnSpPr>
          <p:nvPr/>
        </p:nvCxnSpPr>
        <p:spPr bwMode="auto">
          <a:xfrm flipH="1">
            <a:off x="6084888" y="3281363"/>
            <a:ext cx="725487" cy="93980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66" name="Oval 2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43438" y="4365625"/>
            <a:ext cx="2305050" cy="1008063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dirty="0"/>
              <a:t>Eglise romane</a:t>
            </a:r>
          </a:p>
          <a:p>
            <a:pPr algn="ctr"/>
            <a:endParaRPr lang="fr-FR" dirty="0"/>
          </a:p>
        </p:txBody>
      </p:sp>
      <p:sp>
        <p:nvSpPr>
          <p:cNvPr id="6167" name="Oval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164388" y="4292600"/>
            <a:ext cx="1979612" cy="1008063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/>
              <a:t>Eglise gothique</a:t>
            </a:r>
          </a:p>
        </p:txBody>
      </p:sp>
      <p:cxnSp>
        <p:nvCxnSpPr>
          <p:cNvPr id="6168" name="AutoShape 24"/>
          <p:cNvCxnSpPr>
            <a:cxnSpLocks noChangeShapeType="1"/>
            <a:stCxn id="6163" idx="5"/>
          </p:cNvCxnSpPr>
          <p:nvPr/>
        </p:nvCxnSpPr>
        <p:spPr bwMode="auto">
          <a:xfrm>
            <a:off x="7878763" y="3281363"/>
            <a:ext cx="293687" cy="868362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3492500" y="549275"/>
            <a:ext cx="1943100" cy="7921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softEdge rad="63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/>
              <a:t>Le clergé</a:t>
            </a:r>
          </a:p>
        </p:txBody>
      </p:sp>
      <p:sp>
        <p:nvSpPr>
          <p:cNvPr id="6170" name="Rectangle 2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1692275" y="620713"/>
            <a:ext cx="1150938" cy="6477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1400"/>
              <a:t>organisation</a:t>
            </a:r>
          </a:p>
        </p:txBody>
      </p:sp>
      <p:sp>
        <p:nvSpPr>
          <p:cNvPr id="6171" name="Rectangle 27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012160" y="620688"/>
            <a:ext cx="1150937" cy="6477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1600" dirty="0"/>
              <a:t>Rôle</a:t>
            </a:r>
          </a:p>
          <a:p>
            <a:pPr algn="ctr"/>
            <a:r>
              <a:rPr lang="fr-FR" sz="1600" dirty="0"/>
              <a:t>Du clergé</a:t>
            </a:r>
          </a:p>
        </p:txBody>
      </p:sp>
      <p:cxnSp>
        <p:nvCxnSpPr>
          <p:cNvPr id="6172" name="AutoShape 28"/>
          <p:cNvCxnSpPr>
            <a:cxnSpLocks noChangeShapeType="1"/>
            <a:stCxn id="6169" idx="1"/>
            <a:endCxn id="6170" idx="3"/>
          </p:cNvCxnSpPr>
          <p:nvPr/>
        </p:nvCxnSpPr>
        <p:spPr bwMode="auto">
          <a:xfrm flipH="1" flipV="1">
            <a:off x="2843213" y="944563"/>
            <a:ext cx="649287" cy="1587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73" name="AutoShape 29"/>
          <p:cNvCxnSpPr>
            <a:cxnSpLocks noChangeShapeType="1"/>
            <a:stCxn id="6169" idx="3"/>
            <a:endCxn id="6171" idx="1"/>
          </p:cNvCxnSpPr>
          <p:nvPr/>
        </p:nvCxnSpPr>
        <p:spPr bwMode="auto">
          <a:xfrm flipV="1">
            <a:off x="5435600" y="944538"/>
            <a:ext cx="576560" cy="81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77" name="AutoShape 33"/>
          <p:cNvCxnSpPr>
            <a:cxnSpLocks noChangeShapeType="1"/>
            <a:stCxn id="6148" idx="0"/>
            <a:endCxn id="6169" idx="2"/>
          </p:cNvCxnSpPr>
          <p:nvPr/>
        </p:nvCxnSpPr>
        <p:spPr bwMode="auto">
          <a:xfrm flipV="1">
            <a:off x="4429124" y="1341438"/>
            <a:ext cx="0" cy="1150937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27088" y="692150"/>
            <a:ext cx="7705725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b="1" u="sng" dirty="0"/>
              <a:t>1° Le jugement dernier, tympan de Conque</a:t>
            </a:r>
            <a:endParaRPr lang="fr-FR" dirty="0"/>
          </a:p>
          <a:p>
            <a:r>
              <a:rPr lang="fr-FR" dirty="0"/>
              <a:t>Le jugement dernier :</a:t>
            </a:r>
          </a:p>
          <a:p>
            <a:r>
              <a:rPr lang="fr-FR" dirty="0"/>
              <a:t>C'est le moment ou après la fin du monde, les âmes sont jugées.  </a:t>
            </a:r>
          </a:p>
          <a:p>
            <a:r>
              <a:rPr lang="fr-FR" dirty="0"/>
              <a:t>" on n'ira alors soit: au paradis pour les justes, ou en enfer pour les mauvais "</a:t>
            </a:r>
          </a:p>
          <a:p>
            <a:r>
              <a:rPr lang="fr-FR" dirty="0"/>
              <a:t>Il faut faire le bien </a:t>
            </a:r>
            <a:r>
              <a:rPr lang="fr-FR" dirty="0" smtClean="0"/>
              <a:t>autour </a:t>
            </a:r>
            <a:r>
              <a:rPr lang="fr-FR" dirty="0"/>
              <a:t>de </a:t>
            </a:r>
            <a:r>
              <a:rPr lang="fr-FR" dirty="0" smtClean="0"/>
              <a:t>soi</a:t>
            </a:r>
            <a:r>
              <a:rPr lang="fr-FR" dirty="0"/>
              <a:t> </a:t>
            </a:r>
          </a:p>
          <a:p>
            <a:r>
              <a:rPr lang="fr-FR" dirty="0"/>
              <a:t>C'est la peur qui doit inspirer la bonne conduite </a:t>
            </a:r>
          </a:p>
          <a:p>
            <a:r>
              <a:rPr lang="fr-FR" dirty="0"/>
              <a:t>Le tympan est fait pour éduquer des </a:t>
            </a:r>
            <a:r>
              <a:rPr lang="fr-FR" dirty="0" smtClean="0"/>
              <a:t>fidèles </a:t>
            </a:r>
            <a:r>
              <a:rPr lang="fr-FR" dirty="0"/>
              <a:t>qui ne savent ni lire ni </a:t>
            </a:r>
            <a:r>
              <a:rPr lang="fr-FR" dirty="0" smtClean="0"/>
              <a:t>écrire </a:t>
            </a:r>
            <a:r>
              <a:rPr lang="fr-FR" dirty="0"/>
              <a:t> c'est en quelque sorte une bande dessinée.</a:t>
            </a:r>
          </a:p>
          <a:p>
            <a:r>
              <a:rPr lang="fr-FR" dirty="0"/>
              <a:t>Le tympan nous permet d'avoir les éléments principaux de la religion.</a:t>
            </a:r>
          </a:p>
          <a:p>
            <a:r>
              <a:rPr lang="fr-FR" dirty="0"/>
              <a:t>Jésus, le paradis et l'enfer, le bien et le mal.</a:t>
            </a:r>
          </a:p>
          <a:p>
            <a:r>
              <a:rPr lang="fr-FR" dirty="0"/>
              <a:t>Le tympan insiste sur la notoriété des 7 péchés capitaux </a:t>
            </a:r>
          </a:p>
          <a:p>
            <a:r>
              <a:rPr lang="fr-FR" dirty="0"/>
              <a:t>Les épidémies de peste </a:t>
            </a:r>
            <a:r>
              <a:rPr lang="fr-FR" dirty="0" smtClean="0"/>
              <a:t>sont </a:t>
            </a:r>
            <a:r>
              <a:rPr lang="fr-FR" dirty="0"/>
              <a:t>souvent </a:t>
            </a:r>
            <a:r>
              <a:rPr lang="fr-FR" dirty="0" smtClean="0"/>
              <a:t>attribuées </a:t>
            </a:r>
            <a:r>
              <a:rPr lang="fr-FR" dirty="0"/>
              <a:t>à dieu, pour punir les l'homme  de </a:t>
            </a:r>
            <a:r>
              <a:rPr lang="fr-FR" dirty="0" smtClean="0"/>
              <a:t>leurs péché</a:t>
            </a:r>
            <a:r>
              <a:rPr lang="fr-FR" dirty="0" smtClean="0"/>
              <a:t>s.</a:t>
            </a:r>
            <a:endParaRPr lang="fr-FR" dirty="0"/>
          </a:p>
        </p:txBody>
      </p:sp>
      <p:sp>
        <p:nvSpPr>
          <p:cNvPr id="8197" name="Rectangl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59788" y="6308725"/>
            <a:ext cx="4318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7" descr="im-Conques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1628775"/>
            <a:ext cx="4962525" cy="4781550"/>
          </a:xfrm>
          <a:prstGeom prst="rect">
            <a:avLst/>
          </a:prstGeom>
          <a:noFill/>
        </p:spPr>
      </p:pic>
      <p:pic>
        <p:nvPicPr>
          <p:cNvPr id="9224" name="Picture 8" descr="tympanpe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941888"/>
            <a:ext cx="2916237" cy="1354137"/>
          </a:xfrm>
          <a:prstGeom prst="rect">
            <a:avLst/>
          </a:prstGeom>
          <a:noFill/>
        </p:spPr>
      </p:pic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900113" y="549275"/>
            <a:ext cx="3671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Le jugement dernier : </a:t>
            </a:r>
          </a:p>
        </p:txBody>
      </p:sp>
      <p:sp>
        <p:nvSpPr>
          <p:cNvPr id="9226" name="AutoShape 10">
            <a:hlinkClick r:id="rId4"/>
          </p:cNvPr>
          <p:cNvSpPr>
            <a:spLocks noChangeArrowheads="1"/>
          </p:cNvSpPr>
          <p:nvPr/>
        </p:nvSpPr>
        <p:spPr bwMode="auto">
          <a:xfrm>
            <a:off x="684213" y="2420938"/>
            <a:ext cx="1584325" cy="7921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fr-FR" dirty="0" smtClean="0"/>
              <a:t>   </a:t>
            </a:r>
            <a:r>
              <a:rPr lang="fr-FR" dirty="0" smtClean="0">
                <a:solidFill>
                  <a:sysClr val="windowText" lastClr="000000"/>
                </a:solidFill>
              </a:rPr>
              <a:t> </a:t>
            </a:r>
            <a:r>
              <a:rPr lang="fr-FR" b="1" dirty="0" smtClean="0">
                <a:solidFill>
                  <a:sysClr val="windowText" lastClr="000000"/>
                </a:solidFill>
              </a:rPr>
              <a:t>Analyse</a:t>
            </a:r>
          </a:p>
          <a:p>
            <a:endParaRPr lang="fr-FR" dirty="0"/>
          </a:p>
        </p:txBody>
      </p:sp>
      <p:sp>
        <p:nvSpPr>
          <p:cNvPr id="8" name="Rectangl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9788" y="6308725"/>
            <a:ext cx="4318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Sans titre -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1268413"/>
            <a:ext cx="4356100" cy="3179762"/>
          </a:xfrm>
          <a:prstGeom prst="rect">
            <a:avLst/>
          </a:prstGeom>
          <a:noFill/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23850" y="404813"/>
            <a:ext cx="4608513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b="1" u="sng" dirty="0"/>
              <a:t>2°L'église au centre de la religion </a:t>
            </a:r>
            <a:endParaRPr lang="fr-FR" dirty="0"/>
          </a:p>
          <a:p>
            <a:r>
              <a:rPr lang="fr-FR" dirty="0"/>
              <a:t>L'Europe de l'ouest se couvre d'églises au moyen âge. L'église c'est le lieu de culte des </a:t>
            </a:r>
            <a:r>
              <a:rPr lang="fr-FR" dirty="0" smtClean="0"/>
              <a:t>chrétiens, elle occupe </a:t>
            </a:r>
            <a:r>
              <a:rPr lang="fr-FR" dirty="0"/>
              <a:t>le centre du village.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Les églises ont une symbolique elle représente Jésus sur la </a:t>
            </a:r>
            <a:r>
              <a:rPr lang="fr-FR" dirty="0" smtClean="0"/>
              <a:t>croix.</a:t>
            </a:r>
          </a:p>
          <a:p>
            <a:r>
              <a:rPr lang="fr-FR" dirty="0" smtClean="0"/>
              <a:t> </a:t>
            </a:r>
            <a:r>
              <a:rPr lang="fr-FR" dirty="0"/>
              <a:t>L</a:t>
            </a:r>
            <a:r>
              <a:rPr lang="fr-FR" dirty="0" smtClean="0"/>
              <a:t>e </a:t>
            </a:r>
            <a:r>
              <a:rPr lang="fr-FR" dirty="0"/>
              <a:t>plafond représente le </a:t>
            </a:r>
            <a:r>
              <a:rPr lang="fr-FR" dirty="0" smtClean="0"/>
              <a:t>paradis, </a:t>
            </a:r>
            <a:r>
              <a:rPr lang="fr-FR" dirty="0"/>
              <a:t>on recherche à le faire le plus haut possible </a:t>
            </a:r>
            <a:r>
              <a:rPr lang="fr-FR" dirty="0" smtClean="0"/>
              <a:t>cela pose </a:t>
            </a:r>
            <a:r>
              <a:rPr lang="fr-FR" dirty="0"/>
              <a:t>de gros problèmes d’architecture.</a:t>
            </a:r>
          </a:p>
          <a:p>
            <a:r>
              <a:rPr lang="fr-FR" dirty="0"/>
              <a:t>Les cathédrales gothiques </a:t>
            </a:r>
            <a:r>
              <a:rPr lang="fr-FR" dirty="0" smtClean="0"/>
              <a:t>représentent </a:t>
            </a:r>
            <a:r>
              <a:rPr lang="fr-FR" dirty="0"/>
              <a:t>un gros progrès .les église </a:t>
            </a:r>
            <a:r>
              <a:rPr lang="fr-FR" dirty="0" smtClean="0"/>
              <a:t>sont plus hautes </a:t>
            </a:r>
            <a:r>
              <a:rPr lang="fr-FR" dirty="0"/>
              <a:t>,</a:t>
            </a:r>
            <a:r>
              <a:rPr lang="fr-FR" dirty="0" smtClean="0"/>
              <a:t>plus lumineuses </a:t>
            </a:r>
            <a:r>
              <a:rPr lang="fr-FR" dirty="0"/>
              <a:t>et très </a:t>
            </a:r>
            <a:r>
              <a:rPr lang="fr-FR" dirty="0" smtClean="0"/>
              <a:t>chargées </a:t>
            </a:r>
            <a:r>
              <a:rPr lang="fr-FR" dirty="0"/>
              <a:t>en décoration. On met souvent </a:t>
            </a:r>
            <a:r>
              <a:rPr lang="fr-FR" dirty="0" smtClean="0"/>
              <a:t>plus </a:t>
            </a:r>
            <a:r>
              <a:rPr lang="fr-FR" dirty="0"/>
              <a:t>d'un siècle pour en construire une. Souvent la façade est peinte pour donner vie aux sculptures. </a:t>
            </a:r>
          </a:p>
          <a:p>
            <a:r>
              <a:rPr lang="fr-FR" dirty="0"/>
              <a:t>Au moyen âge on l'appelle l'art français ou l'art nouveau. </a:t>
            </a:r>
          </a:p>
        </p:txBody>
      </p:sp>
      <p:sp>
        <p:nvSpPr>
          <p:cNvPr id="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388424" y="6237312"/>
            <a:ext cx="4318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oupe_eglise_romane4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33375"/>
            <a:ext cx="2916238" cy="3671888"/>
          </a:xfrm>
          <a:prstGeom prst="rect">
            <a:avLst/>
          </a:prstGeom>
          <a:noFill/>
        </p:spPr>
      </p:pic>
      <p:sp>
        <p:nvSpPr>
          <p:cNvPr id="2055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380288" y="5445125"/>
            <a:ext cx="6477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2061" name="Picture 13" descr="coupe_eglise_gothiqu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260350"/>
            <a:ext cx="3097213" cy="2365375"/>
          </a:xfrm>
          <a:prstGeom prst="rect">
            <a:avLst/>
          </a:prstGeom>
          <a:noFill/>
        </p:spPr>
      </p:pic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50825" y="4076700"/>
            <a:ext cx="170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Eglise romane 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019925" y="2708275"/>
            <a:ext cx="174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Eglise gothique</a:t>
            </a:r>
          </a:p>
        </p:txBody>
      </p:sp>
      <p:pic>
        <p:nvPicPr>
          <p:cNvPr id="2064" name="Picture 16" descr="Sans titre -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3068638"/>
            <a:ext cx="4594225" cy="3632200"/>
          </a:xfrm>
          <a:prstGeom prst="rect">
            <a:avLst/>
          </a:prstGeom>
          <a:noFill/>
        </p:spPr>
      </p:pic>
      <p:sp>
        <p:nvSpPr>
          <p:cNvPr id="11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532440" y="6309320"/>
            <a:ext cx="4318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55650" y="765175"/>
            <a:ext cx="4679950" cy="585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b="1" u="sng"/>
              <a:t>1° Le jugement dernier, tympan de Conque</a:t>
            </a:r>
            <a:endParaRPr lang="fr-FR"/>
          </a:p>
          <a:p>
            <a:r>
              <a:rPr lang="fr-FR"/>
              <a:t>Le jugement dernier :</a:t>
            </a:r>
          </a:p>
          <a:p>
            <a:r>
              <a:rPr lang="fr-FR"/>
              <a:t>C'est le moment ou après la fin du monde, les âmes sont jugées.  </a:t>
            </a:r>
          </a:p>
          <a:p>
            <a:r>
              <a:rPr lang="fr-FR"/>
              <a:t>" on n'ira alors soit: au paradis pour les justes, ou en enfer pour les mauvais "</a:t>
            </a:r>
          </a:p>
          <a:p>
            <a:r>
              <a:rPr lang="fr-FR"/>
              <a:t>Il faut faire le bien au tour de soit </a:t>
            </a:r>
          </a:p>
          <a:p>
            <a:r>
              <a:rPr lang="fr-FR"/>
              <a:t>C'est la peur qui doit inspirer la bonne conduite </a:t>
            </a:r>
          </a:p>
          <a:p>
            <a:r>
              <a:rPr lang="fr-FR"/>
              <a:t>Le tympan est fait pour éduquer des fidèle qui ne savent ni lire ni écrit  c'est en quelque sorte une bande dessinée.</a:t>
            </a:r>
          </a:p>
          <a:p>
            <a:r>
              <a:rPr lang="fr-FR"/>
              <a:t>Le tympan nous permet d'avoir les éléments principaux de la religion.</a:t>
            </a:r>
          </a:p>
          <a:p>
            <a:r>
              <a:rPr lang="fr-FR"/>
              <a:t>Jésus, le paradis et l'enfer,le bien et le mal.</a:t>
            </a:r>
          </a:p>
          <a:p>
            <a:r>
              <a:rPr lang="fr-FR"/>
              <a:t>Le tympan insiste sur la notoriété des 7 péchés capitaux </a:t>
            </a:r>
          </a:p>
          <a:p>
            <a:r>
              <a:rPr lang="fr-FR"/>
              <a:t>Les épidémies de peste est souvent attribuer à dieu, pour punir les l'homme  de leur péché </a:t>
            </a:r>
          </a:p>
        </p:txBody>
      </p:sp>
      <p:sp>
        <p:nvSpPr>
          <p:cNvPr id="6" name="Rectangl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59788" y="6308725"/>
            <a:ext cx="4318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380288" y="5445125"/>
            <a:ext cx="6477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4101" name="Picture 5" descr="Sans titre -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0"/>
            <a:ext cx="8374062" cy="6880225"/>
          </a:xfrm>
          <a:prstGeom prst="rect">
            <a:avLst/>
          </a:prstGeom>
          <a:noFill/>
        </p:spPr>
      </p:pic>
      <p:sp>
        <p:nvSpPr>
          <p:cNvPr id="7" name="Rectangl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612188" y="6461125"/>
            <a:ext cx="4318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042988" y="620713"/>
            <a:ext cx="7632700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800" b="1" u="sng" dirty="0"/>
              <a:t>Rôle du clergé:</a:t>
            </a:r>
          </a:p>
          <a:p>
            <a:endParaRPr lang="fr-FR" sz="2800" b="1" u="sng" dirty="0"/>
          </a:p>
          <a:p>
            <a:r>
              <a:rPr lang="fr-FR" sz="2000" dirty="0"/>
              <a:t>Personnes dont le rôle est de guider et d'encadrer les plus faibles.  </a:t>
            </a:r>
          </a:p>
          <a:p>
            <a:r>
              <a:rPr lang="fr-FR" sz="2000" dirty="0"/>
              <a:t>En échange, le clergé s'occupe de la population :</a:t>
            </a:r>
          </a:p>
          <a:p>
            <a:r>
              <a:rPr lang="fr-FR" sz="2000" dirty="0"/>
              <a:t>-</a:t>
            </a:r>
            <a:r>
              <a:rPr lang="fr-FR" sz="2000" dirty="0" smtClean="0"/>
              <a:t>L'hôpital, </a:t>
            </a:r>
            <a:r>
              <a:rPr lang="fr-FR" sz="2000" dirty="0"/>
              <a:t>soulager les souffrances. </a:t>
            </a:r>
          </a:p>
          <a:p>
            <a:r>
              <a:rPr lang="fr-FR" sz="2000" dirty="0"/>
              <a:t>-l'école mais réservée aux riches(le français, les maths et la musique) </a:t>
            </a:r>
          </a:p>
          <a:p>
            <a:r>
              <a:rPr lang="fr-FR" sz="2000" dirty="0"/>
              <a:t>-Pacifier la société ex</a:t>
            </a:r>
            <a:r>
              <a:rPr lang="fr-FR" sz="2000" dirty="0" smtClean="0"/>
              <a:t>: la </a:t>
            </a:r>
            <a:r>
              <a:rPr lang="fr-FR" sz="2000" dirty="0"/>
              <a:t>paix de dieu </a:t>
            </a:r>
          </a:p>
          <a:p>
            <a:r>
              <a:rPr lang="fr-FR" sz="2000" dirty="0"/>
              <a:t>Les </a:t>
            </a:r>
            <a:r>
              <a:rPr lang="fr-FR" sz="2000" dirty="0" smtClean="0"/>
              <a:t>chevaliers </a:t>
            </a:r>
            <a:r>
              <a:rPr lang="fr-FR" sz="2000" dirty="0"/>
              <a:t>ne peuvent pas attaquer les religieux, les paysans les serviteurs et les marchands.ils doivent respecter également les biens </a:t>
            </a:r>
          </a:p>
          <a:p>
            <a:r>
              <a:rPr lang="fr-FR" sz="2000" dirty="0"/>
              <a:t>-L’aide aux pauvres : distribution alimentaire en cas de famine.</a:t>
            </a:r>
          </a:p>
        </p:txBody>
      </p:sp>
      <p:sp>
        <p:nvSpPr>
          <p:cNvPr id="6" name="Rectangl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60432" y="6237312"/>
            <a:ext cx="4318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113</Words>
  <Application>Microsoft Office PowerPoint</Application>
  <PresentationFormat>Affichage à l'écran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Modèle par défaut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Company>Collèges du VAR / Académie de Nice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Academie de Nice</dc:creator>
  <cp:lastModifiedBy>coll</cp:lastModifiedBy>
  <cp:revision>7</cp:revision>
  <dcterms:created xsi:type="dcterms:W3CDTF">2013-03-11T09:24:43Z</dcterms:created>
  <dcterms:modified xsi:type="dcterms:W3CDTF">2013-03-18T07:42:48Z</dcterms:modified>
</cp:coreProperties>
</file>